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  <p:sldMasterId id="2147483753" r:id="rId5"/>
  </p:sldMasterIdLst>
  <p:notesMasterIdLst>
    <p:notesMasterId r:id="rId48"/>
  </p:notesMasterIdLst>
  <p:handoutMasterIdLst>
    <p:handoutMasterId r:id="rId49"/>
  </p:handoutMasterIdLst>
  <p:sldIdLst>
    <p:sldId id="263" r:id="rId6"/>
    <p:sldId id="389" r:id="rId7"/>
    <p:sldId id="390" r:id="rId8"/>
    <p:sldId id="383" r:id="rId9"/>
    <p:sldId id="380" r:id="rId10"/>
    <p:sldId id="381" r:id="rId11"/>
    <p:sldId id="348" r:id="rId12"/>
    <p:sldId id="379" r:id="rId13"/>
    <p:sldId id="351" r:id="rId14"/>
    <p:sldId id="385" r:id="rId15"/>
    <p:sldId id="384" r:id="rId16"/>
    <p:sldId id="344" r:id="rId17"/>
    <p:sldId id="392" r:id="rId18"/>
    <p:sldId id="382" r:id="rId19"/>
    <p:sldId id="359" r:id="rId20"/>
    <p:sldId id="360" r:id="rId21"/>
    <p:sldId id="396" r:id="rId22"/>
    <p:sldId id="387" r:id="rId23"/>
    <p:sldId id="386" r:id="rId24"/>
    <p:sldId id="399" r:id="rId25"/>
    <p:sldId id="377" r:id="rId26"/>
    <p:sldId id="340" r:id="rId27"/>
    <p:sldId id="343" r:id="rId28"/>
    <p:sldId id="355" r:id="rId29"/>
    <p:sldId id="397" r:id="rId30"/>
    <p:sldId id="391" r:id="rId31"/>
    <p:sldId id="393" r:id="rId32"/>
    <p:sldId id="357" r:id="rId33"/>
    <p:sldId id="398" r:id="rId34"/>
    <p:sldId id="375" r:id="rId35"/>
    <p:sldId id="400" r:id="rId36"/>
    <p:sldId id="374" r:id="rId37"/>
    <p:sldId id="362" r:id="rId38"/>
    <p:sldId id="378" r:id="rId39"/>
    <p:sldId id="353" r:id="rId40"/>
    <p:sldId id="364" r:id="rId41"/>
    <p:sldId id="367" r:id="rId42"/>
    <p:sldId id="365" r:id="rId43"/>
    <p:sldId id="366" r:id="rId44"/>
    <p:sldId id="395" r:id="rId45"/>
    <p:sldId id="394" r:id="rId46"/>
    <p:sldId id="352" r:id="rId47"/>
  </p:sldIdLst>
  <p:sldSz cx="12192000" cy="6858000"/>
  <p:notesSz cx="6797675" cy="9926638"/>
  <p:custDataLst>
    <p:tags r:id="rId5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845" userDrawn="1">
          <p15:clr>
            <a:srgbClr val="A4A3A4"/>
          </p15:clr>
        </p15:guide>
        <p15:guide id="5" pos="574" userDrawn="1">
          <p15:clr>
            <a:srgbClr val="A4A3A4"/>
          </p15:clr>
        </p15:guide>
        <p15:guide id="6" pos="7101" userDrawn="1">
          <p15:clr>
            <a:srgbClr val="A4A3A4"/>
          </p15:clr>
        </p15:guide>
        <p15:guide id="7" orient="horz" pos="35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 Rye-Danjelsen" initials="ER" lastIdx="20" clrIdx="0">
    <p:extLst>
      <p:ext uri="{19B8F6BF-5375-455C-9EA6-DF929625EA0E}">
        <p15:presenceInfo xmlns:p15="http://schemas.microsoft.com/office/powerpoint/2012/main" userId="S-1-5-21-1634941473-1398440489-521539862-11851" providerId="AD"/>
      </p:ext>
    </p:extLst>
  </p:cmAuthor>
  <p:cmAuthor id="2" name="elin.rye-danjelsen@folkhalsomyndigheten.se" initials="e" lastIdx="6" clrIdx="1">
    <p:extLst>
      <p:ext uri="{19B8F6BF-5375-455C-9EA6-DF929625EA0E}">
        <p15:presenceInfo xmlns:p15="http://schemas.microsoft.com/office/powerpoint/2012/main" userId="elin.rye-danjelsen@folkhalsomyndigheten.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C"/>
    <a:srgbClr val="6DC1B9"/>
    <a:srgbClr val="009284"/>
    <a:srgbClr val="41AEA4"/>
    <a:srgbClr val="CCE8E5"/>
    <a:srgbClr val="E5F5F2"/>
    <a:srgbClr val="CCE0ED"/>
    <a:srgbClr val="E5F0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8009" autoAdjust="0"/>
  </p:normalViewPr>
  <p:slideViewPr>
    <p:cSldViewPr showGuides="1">
      <p:cViewPr varScale="1">
        <p:scale>
          <a:sx n="64" d="100"/>
          <a:sy n="64" d="100"/>
        </p:scale>
        <p:origin x="918" y="72"/>
      </p:cViewPr>
      <p:guideLst>
        <p:guide orient="horz" pos="845"/>
        <p:guide pos="574"/>
        <p:guide pos="7101"/>
        <p:guide orient="horz" pos="3521"/>
      </p:guideLst>
    </p:cSldViewPr>
  </p:slideViewPr>
  <p:outlineViewPr>
    <p:cViewPr>
      <p:scale>
        <a:sx n="33" d="100"/>
        <a:sy n="33" d="100"/>
      </p:scale>
      <p:origin x="0" y="-181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4026" y="17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-kalkylblad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-kalkylblad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-kalkylblad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-kalkylblad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1442149992135"/>
          <c:y val="9.3855950871359117E-2"/>
          <c:w val="0.84069248081346293"/>
          <c:h val="0.72722065489991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Blad1!$E$33</c:f>
              <c:strCache>
                <c:ptCount val="1"/>
                <c:pt idx="0">
                  <c:v>Antal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Blad1!$D$34:$D$56</c:f>
              <c:numCache>
                <c:formatCode>General</c:formatCode>
                <c:ptCount val="2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</c:numCache>
            </c:numRef>
          </c:cat>
          <c:val>
            <c:numRef>
              <c:f>Blad1!$E$34:$E$56</c:f>
              <c:numCache>
                <c:formatCode>General</c:formatCode>
                <c:ptCount val="23"/>
                <c:pt idx="0">
                  <c:v>12905</c:v>
                </c:pt>
                <c:pt idx="1">
                  <c:v>11054</c:v>
                </c:pt>
                <c:pt idx="2">
                  <c:v>18492</c:v>
                </c:pt>
                <c:pt idx="3">
                  <c:v>19328</c:v>
                </c:pt>
                <c:pt idx="4">
                  <c:v>7464</c:v>
                </c:pt>
                <c:pt idx="5">
                  <c:v>7841</c:v>
                </c:pt>
                <c:pt idx="6">
                  <c:v>8774</c:v>
                </c:pt>
                <c:pt idx="7">
                  <c:v>10313</c:v>
                </c:pt>
                <c:pt idx="8">
                  <c:v>6908</c:v>
                </c:pt>
                <c:pt idx="9">
                  <c:v>8667</c:v>
                </c:pt>
                <c:pt idx="10">
                  <c:v>1786</c:v>
                </c:pt>
                <c:pt idx="11">
                  <c:v>3540</c:v>
                </c:pt>
                <c:pt idx="12">
                  <c:v>6338</c:v>
                </c:pt>
                <c:pt idx="13">
                  <c:v>4624</c:v>
                </c:pt>
                <c:pt idx="14">
                  <c:v>1003</c:v>
                </c:pt>
                <c:pt idx="15">
                  <c:v>326</c:v>
                </c:pt>
                <c:pt idx="16">
                  <c:v>173</c:v>
                </c:pt>
                <c:pt idx="17">
                  <c:v>110</c:v>
                </c:pt>
                <c:pt idx="18">
                  <c:v>97</c:v>
                </c:pt>
                <c:pt idx="19">
                  <c:v>62</c:v>
                </c:pt>
                <c:pt idx="20">
                  <c:v>29</c:v>
                </c:pt>
                <c:pt idx="21">
                  <c:v>25</c:v>
                </c:pt>
                <c:pt idx="2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F-494C-B1F0-7DEBB321A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02571392"/>
        <c:axId val="102585472"/>
      </c:barChart>
      <c:catAx>
        <c:axId val="102571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/>
                  <a:t>År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sv-S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sv-SE"/>
          </a:p>
        </c:txPr>
        <c:crossAx val="102585472"/>
        <c:crosses val="autoZero"/>
        <c:auto val="1"/>
        <c:lblAlgn val="ctr"/>
        <c:lblOffset val="100"/>
        <c:noMultiLvlLbl val="0"/>
      </c:catAx>
      <c:valAx>
        <c:axId val="102585472"/>
        <c:scaling>
          <c:orientation val="minMax"/>
          <c:max val="20000"/>
        </c:scaling>
        <c:delete val="0"/>
        <c:axPos val="l"/>
        <c:majorGridlines>
          <c:spPr>
            <a:ln w="635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/>
                  <a:t>Antal fall</a:t>
                </a:r>
              </a:p>
            </c:rich>
          </c:tx>
          <c:layout>
            <c:manualLayout>
              <c:xMode val="edge"/>
              <c:yMode val="edge"/>
              <c:x val="2.3954645669291338E-2"/>
              <c:y val="1.84034645669291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sv-SE"/>
          </a:p>
        </c:txPr>
        <c:crossAx val="10257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6350" cap="flat" cmpd="sng" algn="ctr">
      <a:solidFill>
        <a:srgbClr val="BFBFBF"/>
      </a:solidFill>
      <a:prstDash val="solid"/>
      <a:miter lim="800000"/>
    </a:ln>
    <a:effectLst/>
  </c:spPr>
  <c:txPr>
    <a:bodyPr/>
    <a:lstStyle/>
    <a:p>
      <a:pPr>
        <a:defRPr sz="1400" b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sv-S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048667574261101E-2"/>
          <c:y val="9.3336317366904703E-2"/>
          <c:w val="0.88523035446436349"/>
          <c:h val="0.71073279216789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Tabell!$B$5</c:f>
              <c:strCache>
                <c:ptCount val="1"/>
                <c:pt idx="0">
                  <c:v>Antal fall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Tabell!$A$6:$A$27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Tabell!$B$6:$B$27</c:f>
              <c:numCache>
                <c:formatCode>#,##0</c:formatCode>
                <c:ptCount val="22"/>
                <c:pt idx="0">
                  <c:v>448</c:v>
                </c:pt>
                <c:pt idx="1">
                  <c:v>445</c:v>
                </c:pt>
                <c:pt idx="2">
                  <c:v>465</c:v>
                </c:pt>
                <c:pt idx="3">
                  <c:v>469</c:v>
                </c:pt>
                <c:pt idx="4">
                  <c:v>437</c:v>
                </c:pt>
                <c:pt idx="5">
                  <c:v>427</c:v>
                </c:pt>
                <c:pt idx="6">
                  <c:v>440</c:v>
                </c:pt>
                <c:pt idx="7">
                  <c:v>470</c:v>
                </c:pt>
                <c:pt idx="8">
                  <c:v>469</c:v>
                </c:pt>
                <c:pt idx="9">
                  <c:v>445</c:v>
                </c:pt>
                <c:pt idx="10">
                  <c:v>446</c:v>
                </c:pt>
                <c:pt idx="11">
                  <c:v>432</c:v>
                </c:pt>
                <c:pt idx="12">
                  <c:v>493</c:v>
                </c:pt>
                <c:pt idx="13">
                  <c:v>477</c:v>
                </c:pt>
                <c:pt idx="14">
                  <c:v>564</c:v>
                </c:pt>
                <c:pt idx="15">
                  <c:v>576</c:v>
                </c:pt>
                <c:pt idx="16">
                  <c:v>567</c:v>
                </c:pt>
                <c:pt idx="17">
                  <c:v>577</c:v>
                </c:pt>
                <c:pt idx="18">
                  <c:v>568</c:v>
                </c:pt>
                <c:pt idx="19">
                  <c:v>567</c:v>
                </c:pt>
                <c:pt idx="20">
                  <c:v>574</c:v>
                </c:pt>
                <c:pt idx="21">
                  <c:v>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7-4D01-83AB-071C6D9F9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02571392"/>
        <c:axId val="102585472"/>
      </c:barChart>
      <c:catAx>
        <c:axId val="102571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/>
                  <a:t>År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sv-S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sv-SE"/>
          </a:p>
        </c:txPr>
        <c:crossAx val="102585472"/>
        <c:crosses val="autoZero"/>
        <c:auto val="1"/>
        <c:lblAlgn val="ctr"/>
        <c:lblOffset val="100"/>
        <c:noMultiLvlLbl val="0"/>
      </c:catAx>
      <c:valAx>
        <c:axId val="10258547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/>
                  <a:t>Antal fall</a:t>
                </a:r>
              </a:p>
            </c:rich>
          </c:tx>
          <c:layout>
            <c:manualLayout>
              <c:xMode val="edge"/>
              <c:yMode val="edge"/>
              <c:x val="2.995464566929134E-2"/>
              <c:y val="1.44034645669291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sv-SE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sv-SE"/>
          </a:p>
        </c:txPr>
        <c:crossAx val="10257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6350" cap="flat" cmpd="sng" algn="ctr">
      <a:solidFill>
        <a:srgbClr val="BFBFBF"/>
      </a:solidFill>
      <a:prstDash val="solid"/>
      <a:miter lim="800000"/>
    </a:ln>
    <a:effectLst/>
  </c:spPr>
  <c:txPr>
    <a:bodyPr/>
    <a:lstStyle/>
    <a:p>
      <a:pPr>
        <a:defRPr sz="1400" b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sv-SE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47003499562554"/>
          <c:y val="0.14289370078740157"/>
          <c:w val="0.86397440944881876"/>
          <c:h val="0.59661964129483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Tabell!$E$14</c:f>
              <c:strCache>
                <c:ptCount val="1"/>
                <c:pt idx="0">
                  <c:v>Antal fall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Tabell!$D$15:$D$28</c:f>
              <c:strCache>
                <c:ptCount val="14"/>
                <c:pt idx="0">
                  <c:v>20–24</c:v>
                </c:pt>
                <c:pt idx="1">
                  <c:v>25–29</c:v>
                </c:pt>
                <c:pt idx="2">
                  <c:v>30–34</c:v>
                </c:pt>
                <c:pt idx="3">
                  <c:v>35–39</c:v>
                </c:pt>
                <c:pt idx="4">
                  <c:v>40–44</c:v>
                </c:pt>
                <c:pt idx="5">
                  <c:v>45–49</c:v>
                </c:pt>
                <c:pt idx="6">
                  <c:v>50–54</c:v>
                </c:pt>
                <c:pt idx="7">
                  <c:v>55–59</c:v>
                </c:pt>
                <c:pt idx="8">
                  <c:v>60–64</c:v>
                </c:pt>
                <c:pt idx="9">
                  <c:v>65–69</c:v>
                </c:pt>
                <c:pt idx="10">
                  <c:v>70–74</c:v>
                </c:pt>
                <c:pt idx="11">
                  <c:v>75–79</c:v>
                </c:pt>
                <c:pt idx="12">
                  <c:v>80–84</c:v>
                </c:pt>
                <c:pt idx="13">
                  <c:v>85+</c:v>
                </c:pt>
              </c:strCache>
            </c:strRef>
          </c:cat>
          <c:val>
            <c:numRef>
              <c:f>Tabell!$E$15:$E$28</c:f>
              <c:numCache>
                <c:formatCode>0</c:formatCode>
                <c:ptCount val="14"/>
                <c:pt idx="0">
                  <c:v>8.4</c:v>
                </c:pt>
                <c:pt idx="1">
                  <c:v>37.4</c:v>
                </c:pt>
                <c:pt idx="2">
                  <c:v>65.400000000000006</c:v>
                </c:pt>
                <c:pt idx="3">
                  <c:v>68.8</c:v>
                </c:pt>
                <c:pt idx="4">
                  <c:v>61.8</c:v>
                </c:pt>
                <c:pt idx="5">
                  <c:v>55</c:v>
                </c:pt>
                <c:pt idx="6">
                  <c:v>43.2</c:v>
                </c:pt>
                <c:pt idx="7">
                  <c:v>40</c:v>
                </c:pt>
                <c:pt idx="8">
                  <c:v>31.2</c:v>
                </c:pt>
                <c:pt idx="9">
                  <c:v>34.200000000000003</c:v>
                </c:pt>
                <c:pt idx="10">
                  <c:v>36.799999999999997</c:v>
                </c:pt>
                <c:pt idx="11">
                  <c:v>34.4</c:v>
                </c:pt>
                <c:pt idx="12">
                  <c:v>24</c:v>
                </c:pt>
                <c:pt idx="13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5-49F2-8993-E421F5211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02571392"/>
        <c:axId val="102585472"/>
      </c:barChart>
      <c:catAx>
        <c:axId val="102571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/>
                  <a:t>Åldersgrupp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sv-S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sv-SE"/>
          </a:p>
        </c:txPr>
        <c:crossAx val="102585472"/>
        <c:crosses val="autoZero"/>
        <c:auto val="1"/>
        <c:lblAlgn val="ctr"/>
        <c:lblOffset val="100"/>
        <c:noMultiLvlLbl val="0"/>
      </c:catAx>
      <c:valAx>
        <c:axId val="10258547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/>
                  <a:t>Antal</a:t>
                </a:r>
              </a:p>
            </c:rich>
          </c:tx>
          <c:layout>
            <c:manualLayout>
              <c:xMode val="edge"/>
              <c:yMode val="edge"/>
              <c:x val="1.9954757199466561E-2"/>
              <c:y val="1.67176324670665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sv-SE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sv-SE"/>
          </a:p>
        </c:txPr>
        <c:crossAx val="10257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6350" cap="flat" cmpd="sng" algn="ctr">
      <a:solidFill>
        <a:srgbClr val="BFBFBF"/>
      </a:solidFill>
      <a:prstDash val="solid"/>
      <a:miter lim="800000"/>
    </a:ln>
    <a:effectLst/>
  </c:spPr>
  <c:txPr>
    <a:bodyPr/>
    <a:lstStyle/>
    <a:p>
      <a:pPr>
        <a:defRPr sz="1600" b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11496714917718E-2"/>
          <c:y val="0.23668907555535029"/>
          <c:w val="0.90468239053374322"/>
          <c:h val="0.59782750420413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'Åldrar alla'!$B$3:$B$4</c:f>
              <c:strCache>
                <c:ptCount val="2"/>
                <c:pt idx="0">
                  <c:v>Svalg,</c:v>
                </c:pt>
                <c:pt idx="1">
                  <c:v>kvinnor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'Åldrar alla'!$A$5:$A$12</c:f>
              <c:strCache>
                <c:ptCount val="8"/>
                <c:pt idx="0">
                  <c:v>00-19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80-</c:v>
                </c:pt>
              </c:strCache>
            </c:strRef>
          </c:cat>
          <c:val>
            <c:numRef>
              <c:f>'Åldrar alla'!$B$5:$B$12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13</c:v>
                </c:pt>
                <c:pt idx="5">
                  <c:v>22</c:v>
                </c:pt>
                <c:pt idx="6">
                  <c:v>11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9-4950-86BE-9DF79EFEFD11}"/>
            </c:ext>
          </c:extLst>
        </c:ser>
        <c:ser>
          <c:idx val="1"/>
          <c:order val="1"/>
          <c:tx>
            <c:strRef>
              <c:f>'Åldrar alla'!$C$3:$C$4</c:f>
              <c:strCache>
                <c:ptCount val="2"/>
                <c:pt idx="0">
                  <c:v>Svalg,</c:v>
                </c:pt>
                <c:pt idx="1">
                  <c:v>män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'Åldrar alla'!$A$5:$A$12</c:f>
              <c:strCache>
                <c:ptCount val="8"/>
                <c:pt idx="0">
                  <c:v>00-19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80-</c:v>
                </c:pt>
              </c:strCache>
            </c:strRef>
          </c:cat>
          <c:val>
            <c:numRef>
              <c:f>'Åldrar alla'!$C$5:$C$12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10</c:v>
                </c:pt>
                <c:pt idx="4">
                  <c:v>40</c:v>
                </c:pt>
                <c:pt idx="5">
                  <c:v>58</c:v>
                </c:pt>
                <c:pt idx="6">
                  <c:v>28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A9-4950-86BE-9DF79EFEFD11}"/>
            </c:ext>
          </c:extLst>
        </c:ser>
        <c:ser>
          <c:idx val="2"/>
          <c:order val="2"/>
          <c:tx>
            <c:strRef>
              <c:f>'Åldrar alla'!$D$3:$D$4</c:f>
              <c:strCache>
                <c:ptCount val="2"/>
                <c:pt idx="0">
                  <c:v>Genital,</c:v>
                </c:pt>
                <c:pt idx="1">
                  <c:v>kvinnor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'Åldrar alla'!$A$5:$A$12</c:f>
              <c:strCache>
                <c:ptCount val="8"/>
                <c:pt idx="0">
                  <c:v>00-19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80-</c:v>
                </c:pt>
              </c:strCache>
            </c:strRef>
          </c:cat>
          <c:val>
            <c:numRef>
              <c:f>'Åldrar alla'!$D$5:$D$12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7</c:v>
                </c:pt>
                <c:pt idx="5">
                  <c:v>15</c:v>
                </c:pt>
                <c:pt idx="6">
                  <c:v>20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A9-4950-86BE-9DF79EFEFD11}"/>
            </c:ext>
          </c:extLst>
        </c:ser>
        <c:ser>
          <c:idx val="3"/>
          <c:order val="3"/>
          <c:tx>
            <c:strRef>
              <c:f>'Åldrar alla'!$E$3:$E$4</c:f>
              <c:strCache>
                <c:ptCount val="2"/>
                <c:pt idx="0">
                  <c:v>Genital,</c:v>
                </c:pt>
                <c:pt idx="1">
                  <c:v>män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'Åldrar alla'!$A$5:$A$12</c:f>
              <c:strCache>
                <c:ptCount val="8"/>
                <c:pt idx="0">
                  <c:v>00-19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80-</c:v>
                </c:pt>
              </c:strCache>
            </c:strRef>
          </c:cat>
          <c:val>
            <c:numRef>
              <c:f>'Åldrar alla'!$E$5:$E$12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6</c:v>
                </c:pt>
                <c:pt idx="5">
                  <c:v>16</c:v>
                </c:pt>
                <c:pt idx="6">
                  <c:v>22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A9-4950-86BE-9DF79EFEFD11}"/>
            </c:ext>
          </c:extLst>
        </c:ser>
        <c:ser>
          <c:idx val="4"/>
          <c:order val="4"/>
          <c:tx>
            <c:strRef>
              <c:f>'Åldrar alla'!$F$3:$F$4</c:f>
              <c:strCache>
                <c:ptCount val="2"/>
                <c:pt idx="0">
                  <c:v>Anal,</c:v>
                </c:pt>
                <c:pt idx="1">
                  <c:v>kvinnor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'Åldrar alla'!$A$5:$A$12</c:f>
              <c:strCache>
                <c:ptCount val="8"/>
                <c:pt idx="0">
                  <c:v>00-19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80-</c:v>
                </c:pt>
              </c:strCache>
            </c:strRef>
          </c:cat>
          <c:val>
            <c:numRef>
              <c:f>'Åldrar alla'!$F$5:$F$12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15</c:v>
                </c:pt>
                <c:pt idx="5">
                  <c:v>19</c:v>
                </c:pt>
                <c:pt idx="6">
                  <c:v>20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A9-4950-86BE-9DF79EFEFD11}"/>
            </c:ext>
          </c:extLst>
        </c:ser>
        <c:ser>
          <c:idx val="5"/>
          <c:order val="5"/>
          <c:tx>
            <c:strRef>
              <c:f>'Åldrar alla'!$G$3:$G$4</c:f>
              <c:strCache>
                <c:ptCount val="2"/>
                <c:pt idx="0">
                  <c:v>Anal,</c:v>
                </c:pt>
                <c:pt idx="1">
                  <c:v>män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'Åldrar alla'!$A$5:$A$12</c:f>
              <c:strCache>
                <c:ptCount val="8"/>
                <c:pt idx="0">
                  <c:v>00-19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80-</c:v>
                </c:pt>
              </c:strCache>
            </c:strRef>
          </c:cat>
          <c:val>
            <c:numRef>
              <c:f>'Åldrar alla'!$G$5:$G$12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  <c:pt idx="6">
                  <c:v>10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A9-4950-86BE-9DF79EFEF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346104"/>
        <c:axId val="591339216"/>
      </c:barChart>
      <c:catAx>
        <c:axId val="591346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Åldersgrupp</a:t>
                </a:r>
              </a:p>
            </c:rich>
          </c:tx>
          <c:layout>
            <c:manualLayout>
              <c:xMode val="edge"/>
              <c:yMode val="edge"/>
              <c:x val="0.84511069282900186"/>
              <c:y val="0.922663151281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1339216"/>
        <c:crosses val="autoZero"/>
        <c:auto val="1"/>
        <c:lblAlgn val="ctr"/>
        <c:lblOffset val="100"/>
        <c:noMultiLvlLbl val="0"/>
      </c:catAx>
      <c:valAx>
        <c:axId val="591339216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Antal fall</a:t>
                </a:r>
              </a:p>
            </c:rich>
          </c:tx>
          <c:layout>
            <c:manualLayout>
              <c:xMode val="edge"/>
              <c:yMode val="edge"/>
              <c:x val="1.1871010058711426E-2"/>
              <c:y val="0.113483819051951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1346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95030759759104"/>
          <c:y val="1.7339408750583308E-2"/>
          <c:w val="0.55668430329040508"/>
          <c:h val="0.16594083907533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040169840265795E-2"/>
          <c:y val="0.12587168681379615"/>
          <c:w val="0.86248522258817373"/>
          <c:h val="0.72186844559358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Blad1!$B$5</c:f>
              <c:strCache>
                <c:ptCount val="1"/>
                <c:pt idx="0">
                  <c:v>Flickor, 1 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Blad1!$A$6:$A$11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Blad1!$B$6:$B$11</c:f>
              <c:numCache>
                <c:formatCode>0.0</c:formatCode>
                <c:ptCount val="6"/>
                <c:pt idx="0">
                  <c:v>86.520035219170282</c:v>
                </c:pt>
                <c:pt idx="1">
                  <c:v>88.410995641971169</c:v>
                </c:pt>
                <c:pt idx="2">
                  <c:v>89.462261473480353</c:v>
                </c:pt>
                <c:pt idx="3">
                  <c:v>89.686076450782338</c:v>
                </c:pt>
                <c:pt idx="4">
                  <c:v>90.232672054861624</c:v>
                </c:pt>
                <c:pt idx="5">
                  <c:v>91.677933480729777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C-432E-914E-64A1871CFDAD}"/>
            </c:ext>
          </c:extLst>
        </c:ser>
        <c:ser>
          <c:idx val="1"/>
          <c:order val="1"/>
          <c:tx>
            <c:strRef>
              <c:f>Blad1!$C$5</c:f>
              <c:strCache>
                <c:ptCount val="1"/>
                <c:pt idx="0">
                  <c:v>Flickor, 2 doser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Blad1!$A$6:$A$11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Blad1!$C$6:$C$11</c:f>
              <c:numCache>
                <c:formatCode>0.0</c:formatCode>
                <c:ptCount val="6"/>
                <c:pt idx="0">
                  <c:v>81.421887678469687</c:v>
                </c:pt>
                <c:pt idx="1">
                  <c:v>84.2574589339591</c:v>
                </c:pt>
                <c:pt idx="2">
                  <c:v>85.754353161154611</c:v>
                </c:pt>
                <c:pt idx="3">
                  <c:v>85.29246715521225</c:v>
                </c:pt>
                <c:pt idx="4">
                  <c:v>85.713119438321499</c:v>
                </c:pt>
                <c:pt idx="5">
                  <c:v>87.338752008143913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EC-432E-914E-64A1871CFDAD}"/>
            </c:ext>
          </c:extLst>
        </c:ser>
        <c:ser>
          <c:idx val="2"/>
          <c:order val="2"/>
          <c:tx>
            <c:strRef>
              <c:f>Blad1!$D$5</c:f>
              <c:strCache>
                <c:ptCount val="1"/>
                <c:pt idx="0">
                  <c:v>Pojkar, 1 dos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Blad1!$A$6:$A$11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Blad1!$D$6:$D$11</c:f>
              <c:numCache>
                <c:formatCode>General</c:formatCode>
                <c:ptCount val="6"/>
                <c:pt idx="4" formatCode="0.0">
                  <c:v>85.335816874740232</c:v>
                </c:pt>
                <c:pt idx="5" formatCode="0.0">
                  <c:v>87.662259795545168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EC-432E-914E-64A1871CFDAD}"/>
            </c:ext>
          </c:extLst>
        </c:ser>
        <c:ser>
          <c:idx val="3"/>
          <c:order val="3"/>
          <c:tx>
            <c:strRef>
              <c:f>Blad1!$E$5</c:f>
              <c:strCache>
                <c:ptCount val="1"/>
                <c:pt idx="0">
                  <c:v>Pojkar, 2 doser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Blad1!$A$6:$A$11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Blad1!$E$6:$E$11</c:f>
              <c:numCache>
                <c:formatCode>General</c:formatCode>
                <c:ptCount val="6"/>
                <c:pt idx="4" formatCode="0.0">
                  <c:v>80.866981727498043</c:v>
                </c:pt>
                <c:pt idx="5" formatCode="0.0">
                  <c:v>82.372515513985064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EC-432E-914E-64A1871CF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02571392"/>
        <c:axId val="102585472"/>
      </c:barChart>
      <c:catAx>
        <c:axId val="102571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/>
                  <a:t>Födelseår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sv-S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sv-SE"/>
          </a:p>
        </c:txPr>
        <c:crossAx val="102585472"/>
        <c:crosses val="autoZero"/>
        <c:auto val="1"/>
        <c:lblAlgn val="ctr"/>
        <c:lblOffset val="100"/>
        <c:noMultiLvlLbl val="0"/>
      </c:catAx>
      <c:valAx>
        <c:axId val="102585472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/>
                  <a:t>Andel %</a:t>
                </a:r>
              </a:p>
            </c:rich>
          </c:tx>
          <c:layout>
            <c:manualLayout>
              <c:xMode val="edge"/>
              <c:yMode val="edge"/>
              <c:x val="1.1033603098946347E-2"/>
              <c:y val="1.769752855743301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sv-S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sv-SE"/>
          </a:p>
        </c:txPr>
        <c:crossAx val="10257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088144365958228"/>
          <c:y val="2.9394882050142578E-2"/>
          <c:w val="0.82135965117988285"/>
          <c:h val="6.0729994647059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ysClr val="window" lastClr="FFFFFF"/>
    </a:solidFill>
    <a:ln w="6350" cap="flat" cmpd="sng" algn="ctr">
      <a:solidFill>
        <a:srgbClr val="BFBFBF"/>
      </a:solidFill>
      <a:prstDash val="solid"/>
      <a:miter lim="800000"/>
    </a:ln>
    <a:effectLst/>
  </c:spPr>
  <c:txPr>
    <a:bodyPr/>
    <a:lstStyle/>
    <a:p>
      <a:pPr>
        <a:defRPr sz="1600" b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Blad1!$C$3</c:f>
              <c:strCache>
                <c:ptCount val="1"/>
                <c:pt idx="0">
                  <c:v>Andel</c:v>
                </c:pt>
              </c:strCache>
            </c:strRef>
          </c:tx>
          <c:spPr>
            <a:solidFill>
              <a:srgbClr val="009F80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Blad1!$B$4:$B$9</c:f>
              <c:strCache>
                <c:ptCount val="6"/>
                <c:pt idx="0">
                  <c:v>HPV 2 doser, 12-åriga pojkar</c:v>
                </c:pt>
                <c:pt idx="1">
                  <c:v>HPV 2 doser, 12-åriga flickor </c:v>
                </c:pt>
                <c:pt idx="2">
                  <c:v>HPV 1 dos, 12-åriga pojkar </c:v>
                </c:pt>
                <c:pt idx="3">
                  <c:v>HPV 1 dos, 12-åriga flickor</c:v>
                </c:pt>
                <c:pt idx="4">
                  <c:v>dTp (dos 5), 16-åringar </c:v>
                </c:pt>
                <c:pt idx="5">
                  <c:v>MPR (dos 2), 9-åringar</c:v>
                </c:pt>
              </c:strCache>
            </c:strRef>
          </c:cat>
          <c:val>
            <c:numRef>
              <c:f>Blad1!$C$4:$C$9</c:f>
              <c:numCache>
                <c:formatCode>General</c:formatCode>
                <c:ptCount val="6"/>
                <c:pt idx="0">
                  <c:v>82</c:v>
                </c:pt>
                <c:pt idx="1">
                  <c:v>87</c:v>
                </c:pt>
                <c:pt idx="2">
                  <c:v>88</c:v>
                </c:pt>
                <c:pt idx="3">
                  <c:v>92</c:v>
                </c:pt>
                <c:pt idx="4">
                  <c:v>89</c:v>
                </c:pt>
                <c:pt idx="5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1-4114-8423-7C4075E731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38167144"/>
        <c:axId val="738165176"/>
      </c:barChart>
      <c:catAx>
        <c:axId val="738167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8165176"/>
        <c:crosses val="autoZero"/>
        <c:auto val="1"/>
        <c:lblAlgn val="ctr"/>
        <c:lblOffset val="100"/>
        <c:noMultiLvlLbl val="0"/>
      </c:catAx>
      <c:valAx>
        <c:axId val="73816517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 smtClean="0"/>
                  <a:t>Andel</a:t>
                </a:r>
                <a:r>
                  <a:rPr lang="sv-SE" baseline="0" dirty="0" smtClean="0"/>
                  <a:t> %</a:t>
                </a:r>
                <a:r>
                  <a:rPr lang="sv-SE" dirty="0" smtClean="0"/>
                  <a:t> 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59568701074052521"/>
              <c:y val="0.930304528872210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8167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0.36066</cdr:y>
    </cdr:from>
    <cdr:to>
      <cdr:x>0.66379</cdr:x>
      <cdr:y>0.44687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4176464" y="1584176"/>
          <a:ext cx="1368152" cy="37867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600" b="1" dirty="0" smtClean="0"/>
            <a:t>MPR-vaccin</a:t>
          </a:r>
          <a:endParaRPr lang="sv-SE" sz="1600" b="1" dirty="0"/>
        </a:p>
      </cdr:txBody>
    </cdr:sp>
  </cdr:relSizeAnchor>
  <cdr:relSizeAnchor xmlns:cdr="http://schemas.openxmlformats.org/drawingml/2006/chartDrawing">
    <cdr:from>
      <cdr:x>0.57426</cdr:x>
      <cdr:y>0.48276</cdr:y>
    </cdr:from>
    <cdr:to>
      <cdr:x>0.57426</cdr:x>
      <cdr:y>0.55172</cdr:y>
    </cdr:to>
    <cdr:cxnSp macro="">
      <cdr:nvCxnSpPr>
        <cdr:cNvPr id="4" name="Rak pilkoppling 3"/>
        <cdr:cNvCxnSpPr/>
      </cdr:nvCxnSpPr>
      <cdr:spPr>
        <a:xfrm xmlns:a="http://schemas.openxmlformats.org/drawingml/2006/main">
          <a:off x="4176464" y="2016224"/>
          <a:ext cx="0" cy="288032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951B8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0.50926</cdr:x>
      <cdr:y>0.10754</cdr:y>
    </cdr:from>
    <cdr:to>
      <cdr:x>0.71296</cdr:x>
      <cdr:y>0.18435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3960440" y="504056"/>
          <a:ext cx="1584147" cy="36002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600" b="1" dirty="0" smtClean="0">
              <a:solidFill>
                <a:schemeClr val="tx1"/>
              </a:solidFill>
            </a:rPr>
            <a:t>HPV-vaccination</a:t>
          </a:r>
          <a:endParaRPr lang="sv-SE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0.59259</cdr:x>
      <cdr:y>0.18435</cdr:y>
    </cdr:from>
    <cdr:to>
      <cdr:x>0.59259</cdr:x>
      <cdr:y>0.26117</cdr:y>
    </cdr:to>
    <cdr:cxnSp macro="">
      <cdr:nvCxnSpPr>
        <cdr:cNvPr id="4" name="Rak pilkoppling 3"/>
        <cdr:cNvCxnSpPr/>
      </cdr:nvCxnSpPr>
      <cdr:spPr>
        <a:xfrm xmlns:a="http://schemas.openxmlformats.org/drawingml/2006/main">
          <a:off x="4608512" y="864096"/>
          <a:ext cx="0" cy="360069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434047" y="1"/>
            <a:ext cx="2826894" cy="496332"/>
          </a:xfrm>
          <a:prstGeom prst="rect">
            <a:avLst/>
          </a:prstGeom>
        </p:spPr>
        <p:txBody>
          <a:bodyPr vert="horz" lIns="95562" tIns="47781" rIns="95562" bIns="47781" rtlCol="0" anchor="b" anchorCtr="0"/>
          <a:lstStyle>
            <a:lvl1pPr algn="l">
              <a:defRPr sz="1300"/>
            </a:lvl1pPr>
          </a:lstStyle>
          <a:p>
            <a:endParaRPr lang="sv-S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605684" y="1"/>
            <a:ext cx="2738813" cy="496332"/>
          </a:xfrm>
          <a:prstGeom prst="rect">
            <a:avLst/>
          </a:prstGeom>
        </p:spPr>
        <p:txBody>
          <a:bodyPr vert="horz" lIns="95562" tIns="47781" rIns="95562" bIns="47781" rtlCol="0" anchor="b" anchorCtr="0"/>
          <a:lstStyle>
            <a:lvl1pPr algn="r">
              <a:defRPr sz="1300"/>
            </a:lvl1pPr>
          </a:lstStyle>
          <a:p>
            <a:fld id="{41AE9EB3-8931-49C7-BE2C-A6174C33ACB4}" type="datetimeFigureOut">
              <a:rPr lang="sv-SE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2023-06-05</a:t>
            </a:fld>
            <a:endParaRPr lang="sv-S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605684" y="9571336"/>
            <a:ext cx="2738813" cy="353580"/>
          </a:xfrm>
          <a:prstGeom prst="rect">
            <a:avLst/>
          </a:prstGeom>
        </p:spPr>
        <p:txBody>
          <a:bodyPr vert="horz" lIns="95562" tIns="47781" rIns="95562" bIns="47781" rtlCol="0" anchor="t" anchorCtr="0"/>
          <a:lstStyle>
            <a:lvl1pPr algn="r">
              <a:defRPr sz="1300"/>
            </a:lvl1pPr>
          </a:lstStyle>
          <a:p>
            <a:fld id="{37EE2D9D-F385-4CF0-A100-034B5F23D549}" type="slidenum">
              <a:rPr lang="sv-SE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sv-S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34045" y="9571830"/>
            <a:ext cx="2826895" cy="354807"/>
          </a:xfrm>
          <a:prstGeom prst="rect">
            <a:avLst/>
          </a:prstGeom>
          <a:noFill/>
        </p:spPr>
        <p:txBody>
          <a:bodyPr wrap="square" lIns="88221" tIns="44111" rIns="88221" bIns="44111" rtlCol="0">
            <a:normAutofit/>
          </a:bodyPr>
          <a:lstStyle/>
          <a:p>
            <a:r>
              <a:rPr lang="sv-S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Folkhälsomyndigheten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-8804" y="9279066"/>
            <a:ext cx="6807920" cy="36406"/>
            <a:chOff x="0" y="6619124"/>
            <a:chExt cx="7471719" cy="37536"/>
          </a:xfrm>
        </p:grpSpPr>
        <p:cxnSp>
          <p:nvCxnSpPr>
            <p:cNvPr id="10" name="Rak koppling 9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koppling 10"/>
            <p:cNvCxnSpPr/>
            <p:nvPr userDrawn="1"/>
          </p:nvCxnSpPr>
          <p:spPr>
            <a:xfrm>
              <a:off x="0" y="6656660"/>
              <a:ext cx="6120000" cy="0"/>
            </a:xfrm>
            <a:prstGeom prst="line">
              <a:avLst/>
            </a:prstGeom>
            <a:ln w="19050">
              <a:solidFill>
                <a:srgbClr val="009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3999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90488" y="1"/>
            <a:ext cx="4676501" cy="496332"/>
          </a:xfrm>
          <a:prstGeom prst="rect">
            <a:avLst/>
          </a:prstGeom>
        </p:spPr>
        <p:txBody>
          <a:bodyPr vert="horz" lIns="95562" tIns="47781" rIns="95562" bIns="47781" rtlCol="0" anchor="b" anchorCtr="0"/>
          <a:lstStyle>
            <a:lvl1pPr algn="l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897760" y="1"/>
            <a:ext cx="1446737" cy="496332"/>
          </a:xfrm>
          <a:prstGeom prst="rect">
            <a:avLst/>
          </a:prstGeom>
        </p:spPr>
        <p:txBody>
          <a:bodyPr vert="horz" lIns="95562" tIns="47781" rIns="95562" bIns="47781" rtlCol="0" anchor="b" anchorCtr="0"/>
          <a:lstStyle>
            <a:lvl1pPr algn="r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3324598-625F-4279-8712-6568122A40DD}" type="datetimeFigureOut">
              <a:rPr lang="sv-SE" smtClean="0"/>
              <a:pPr/>
              <a:t>2023-06-05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464837" y="4715153"/>
            <a:ext cx="586800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886670" y="9428584"/>
            <a:ext cx="3680816" cy="496332"/>
          </a:xfrm>
          <a:prstGeom prst="rect">
            <a:avLst/>
          </a:prstGeom>
        </p:spPr>
        <p:txBody>
          <a:bodyPr vert="horz" lIns="95562" tIns="47781" rIns="95562" bIns="47781" rtlCol="0" anchor="t" anchorCtr="0"/>
          <a:lstStyle>
            <a:lvl1pPr algn="l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66303" y="9428584"/>
            <a:ext cx="678194" cy="496332"/>
          </a:xfrm>
          <a:prstGeom prst="rect">
            <a:avLst/>
          </a:prstGeom>
        </p:spPr>
        <p:txBody>
          <a:bodyPr vert="horz" lIns="95562" tIns="47781" rIns="95562" bIns="47781" rtlCol="0" anchor="t" anchorCtr="0"/>
          <a:lstStyle>
            <a:lvl1pPr algn="r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5362E9-56F8-4489-B0BC-0270E33C950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90488" y="9428584"/>
            <a:ext cx="1796182" cy="273749"/>
          </a:xfrm>
          <a:prstGeom prst="rect">
            <a:avLst/>
          </a:prstGeom>
          <a:noFill/>
        </p:spPr>
        <p:txBody>
          <a:bodyPr wrap="square" lIns="88221" tIns="44111" rIns="88221" bIns="44111" rtlCol="0">
            <a:spAutoFit/>
          </a:bodyPr>
          <a:lstStyle/>
          <a:p>
            <a:pPr algn="l"/>
            <a:r>
              <a:rPr lang="sv-S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Folkhälsomyndigheten</a:t>
            </a:r>
          </a:p>
        </p:txBody>
      </p:sp>
      <p:grpSp>
        <p:nvGrpSpPr>
          <p:cNvPr id="15" name="Grupp 14"/>
          <p:cNvGrpSpPr/>
          <p:nvPr/>
        </p:nvGrpSpPr>
        <p:grpSpPr>
          <a:xfrm>
            <a:off x="-8804" y="9279066"/>
            <a:ext cx="6807920" cy="36406"/>
            <a:chOff x="0" y="6619124"/>
            <a:chExt cx="7471719" cy="37536"/>
          </a:xfrm>
        </p:grpSpPr>
        <p:cxnSp>
          <p:nvCxnSpPr>
            <p:cNvPr id="16" name="Rak koppling 15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koppling 16"/>
            <p:cNvCxnSpPr/>
            <p:nvPr userDrawn="1"/>
          </p:nvCxnSpPr>
          <p:spPr>
            <a:xfrm>
              <a:off x="0" y="6656660"/>
              <a:ext cx="6120000" cy="0"/>
            </a:xfrm>
            <a:prstGeom prst="line">
              <a:avLst/>
            </a:prstGeom>
            <a:ln w="19050">
              <a:solidFill>
                <a:srgbClr val="009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3570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3615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Utrota på 6 år, studie. Dos 2 vid nästa screeningstillfälle/ca om</a:t>
            </a:r>
            <a:r>
              <a:rPr lang="sv-SE" baseline="0" dirty="0" smtClean="0"/>
              <a:t> 3 år. Finns även Riksdagsbeslut och överenskommelse mellan staten och SKR.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5321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HPV 16 specific and HPV 18 specific antibody geometric means by number of HPV vaccine doses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8379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9078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4088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32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154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37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6694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38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0755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39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1314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42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598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23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Genomsnitt nya fall per år</a:t>
            </a:r>
            <a:r>
              <a:rPr lang="sv-SE" baseline="0" dirty="0" smtClean="0"/>
              <a:t> </a:t>
            </a:r>
            <a:r>
              <a:rPr lang="sv-SE" dirty="0" smtClean="0"/>
              <a:t>för åren 2015-2021. Vaccinerade kohorter kommit till 20-30 års ålder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745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Kan infekteras med samma typ flera gånger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256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487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Uppföljande studie</a:t>
            </a:r>
            <a:r>
              <a:rPr lang="sv-SE" baseline="0" dirty="0" smtClean="0"/>
              <a:t> på gång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533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2461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Australien meddelat att landet blir cancerfritt 2035. Tidig</a:t>
            </a:r>
            <a:r>
              <a:rPr lang="sv-SE" baseline="0" dirty="0" smtClean="0"/>
              <a:t> start med vaccination, pojkar också, hög täckning, bra screening. Incidens 6/100 000 nu,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531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995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1424" y="1922880"/>
            <a:ext cx="9360000" cy="1470025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1424" y="3526160"/>
            <a:ext cx="8640000" cy="838944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  <a:buNone/>
              <a:defRPr sz="26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 • datum</a:t>
            </a:r>
          </a:p>
        </p:txBody>
      </p:sp>
      <p:pic>
        <p:nvPicPr>
          <p:cNvPr id="5" name="Bildobjekt 4" descr="Folkhälsomyndighet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58897"/>
            <a:ext cx="2736304" cy="9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8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re del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911225" y="4365104"/>
            <a:ext cx="2880000" cy="1218838"/>
          </a:xfrm>
          <a:ln>
            <a:noFill/>
          </a:ln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2"/>
          </p:nvPr>
        </p:nvSpPr>
        <p:spPr>
          <a:xfrm>
            <a:off x="1271225" y="1887888"/>
            <a:ext cx="2160000" cy="2160000"/>
          </a:xfrm>
          <a:prstGeom prst="ellipse">
            <a:avLst/>
          </a:prstGeom>
          <a:ln w="50800" cmpd="dbl">
            <a:solidFill>
              <a:schemeClr val="bg2"/>
            </a:solidFill>
          </a:ln>
          <a:effectLst>
            <a:outerShdw blurRad="127000" dist="38100" dir="2700000" algn="ct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655324" y="4365104"/>
            <a:ext cx="2880000" cy="1218838"/>
          </a:xfrm>
          <a:ln>
            <a:noFill/>
          </a:ln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17" name="Platshållare för bild 10"/>
          <p:cNvSpPr>
            <a:spLocks noGrp="1"/>
          </p:cNvSpPr>
          <p:nvPr>
            <p:ph type="pic" sz="quarter" idx="18"/>
          </p:nvPr>
        </p:nvSpPr>
        <p:spPr>
          <a:xfrm>
            <a:off x="5015324" y="1887888"/>
            <a:ext cx="2160000" cy="2160000"/>
          </a:xfrm>
          <a:prstGeom prst="ellipse">
            <a:avLst/>
          </a:prstGeom>
          <a:ln w="50800" cmpd="dbl">
            <a:solidFill>
              <a:schemeClr val="bg2"/>
            </a:solidFill>
          </a:ln>
          <a:effectLst>
            <a:outerShdw blurRad="127000" dist="38100" dir="2700000" algn="ct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0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8399423" y="4365104"/>
            <a:ext cx="2880000" cy="1218838"/>
          </a:xfrm>
          <a:ln>
            <a:noFill/>
          </a:ln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18" name="Platshållare för bild 10"/>
          <p:cNvSpPr>
            <a:spLocks noGrp="1"/>
          </p:cNvSpPr>
          <p:nvPr>
            <p:ph type="pic" sz="quarter" idx="19"/>
          </p:nvPr>
        </p:nvSpPr>
        <p:spPr>
          <a:xfrm>
            <a:off x="8759423" y="1887888"/>
            <a:ext cx="2160000" cy="2160000"/>
          </a:xfrm>
          <a:prstGeom prst="ellipse">
            <a:avLst/>
          </a:prstGeom>
          <a:ln w="50800" cmpd="dbl">
            <a:solidFill>
              <a:schemeClr val="bg2"/>
            </a:solidFill>
          </a:ln>
          <a:effectLst>
            <a:outerShdw blurRad="127000" dist="38100" dir="2700000" algn="ct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217750" y="2085888"/>
            <a:ext cx="3600000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  <p:grpSp>
        <p:nvGrpSpPr>
          <p:cNvPr id="15" name="Grupp 14"/>
          <p:cNvGrpSpPr/>
          <p:nvPr userDrawn="1"/>
        </p:nvGrpSpPr>
        <p:grpSpPr>
          <a:xfrm>
            <a:off x="0" y="6619124"/>
            <a:ext cx="12192000" cy="50236"/>
            <a:chOff x="0" y="6619124"/>
            <a:chExt cx="12192000" cy="50236"/>
          </a:xfrm>
        </p:grpSpPr>
        <p:cxnSp>
          <p:nvCxnSpPr>
            <p:cNvPr id="19" name="Rak koppling 18"/>
            <p:cNvCxnSpPr/>
            <p:nvPr userDrawn="1"/>
          </p:nvCxnSpPr>
          <p:spPr>
            <a:xfrm>
              <a:off x="0" y="6619124"/>
              <a:ext cx="12192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koppling 20"/>
            <p:cNvCxnSpPr/>
            <p:nvPr userDrawn="1"/>
          </p:nvCxnSpPr>
          <p:spPr>
            <a:xfrm>
              <a:off x="0" y="6669360"/>
              <a:ext cx="9504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8118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3" y="404664"/>
            <a:ext cx="103680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252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4727848" y="2421530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2"/>
          </p:nvPr>
        </p:nvSpPr>
        <p:spPr>
          <a:xfrm flipH="1">
            <a:off x="6193704" y="3935328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639823" y="3410320"/>
            <a:ext cx="3639600" cy="216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cxnSp>
        <p:nvCxnSpPr>
          <p:cNvPr id="7" name="Rak koppling 6"/>
          <p:cNvCxnSpPr/>
          <p:nvPr userDrawn="1"/>
        </p:nvCxnSpPr>
        <p:spPr>
          <a:xfrm>
            <a:off x="6096000" y="1628775"/>
            <a:ext cx="0" cy="5229225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693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 m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568961"/>
            <a:ext cx="3816153" cy="252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4727848" y="1289683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641175" y="3410320"/>
            <a:ext cx="3639600" cy="216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2"/>
          </p:nvPr>
        </p:nvSpPr>
        <p:spPr>
          <a:xfrm flipH="1">
            <a:off x="6193704" y="3935328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cxnSp>
        <p:nvCxnSpPr>
          <p:cNvPr id="7" name="Rak koppling 6"/>
          <p:cNvCxnSpPr/>
          <p:nvPr userDrawn="1"/>
        </p:nvCxnSpPr>
        <p:spPr>
          <a:xfrm>
            <a:off x="6094973" y="0"/>
            <a:ext cx="5095" cy="6858000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1656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 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569000"/>
            <a:ext cx="3816425" cy="252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4727848" y="1289722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2"/>
          </p:nvPr>
        </p:nvSpPr>
        <p:spPr>
          <a:xfrm flipH="1">
            <a:off x="6183248" y="3400915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cxnSp>
        <p:nvCxnSpPr>
          <p:cNvPr id="7" name="Rak koppling 6"/>
          <p:cNvCxnSpPr/>
          <p:nvPr userDrawn="1"/>
        </p:nvCxnSpPr>
        <p:spPr>
          <a:xfrm>
            <a:off x="6094973" y="0"/>
            <a:ext cx="0" cy="5389563"/>
          </a:xfrm>
          <a:prstGeom prst="line">
            <a:avLst/>
          </a:prstGeom>
          <a:ln w="57150">
            <a:solidFill>
              <a:srgbClr val="0065AC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641175" y="2875907"/>
            <a:ext cx="3639600" cy="216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98159457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2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2" name="Rak pilkoppling 11"/>
          <p:cNvCxnSpPr/>
          <p:nvPr userDrawn="1"/>
        </p:nvCxnSpPr>
        <p:spPr>
          <a:xfrm>
            <a:off x="2819499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4187347" y="4797232"/>
            <a:ext cx="3816153" cy="144008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4" name="Rak pilkoppling 13"/>
          <p:cNvCxnSpPr/>
          <p:nvPr userDrawn="1"/>
        </p:nvCxnSpPr>
        <p:spPr>
          <a:xfrm flipV="1">
            <a:off x="6095423" y="3989541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7463270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7" name="Rak pilkoppling 16"/>
          <p:cNvCxnSpPr/>
          <p:nvPr userDrawn="1"/>
        </p:nvCxnSpPr>
        <p:spPr>
          <a:xfrm>
            <a:off x="9371346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 userDrawn="1"/>
        </p:nvCxnSpPr>
        <p:spPr>
          <a:xfrm>
            <a:off x="911423" y="3933056"/>
            <a:ext cx="11280577" cy="0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3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2 m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2" name="Rak pilkoppling 11"/>
          <p:cNvCxnSpPr/>
          <p:nvPr userDrawn="1"/>
        </p:nvCxnSpPr>
        <p:spPr>
          <a:xfrm>
            <a:off x="2819499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4187347" y="4797232"/>
            <a:ext cx="3816153" cy="144008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4" name="Rak pilkoppling 13"/>
          <p:cNvCxnSpPr/>
          <p:nvPr userDrawn="1"/>
        </p:nvCxnSpPr>
        <p:spPr>
          <a:xfrm flipV="1">
            <a:off x="6095423" y="3989541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7463270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7" name="Rak pilkoppling 16"/>
          <p:cNvCxnSpPr/>
          <p:nvPr userDrawn="1"/>
        </p:nvCxnSpPr>
        <p:spPr>
          <a:xfrm>
            <a:off x="9371346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 userDrawn="1"/>
        </p:nvCxnSpPr>
        <p:spPr>
          <a:xfrm>
            <a:off x="0" y="3933056"/>
            <a:ext cx="12192000" cy="0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843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2 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3" y="404664"/>
            <a:ext cx="103680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2" name="Rak pilkoppling 11"/>
          <p:cNvCxnSpPr/>
          <p:nvPr userDrawn="1"/>
        </p:nvCxnSpPr>
        <p:spPr>
          <a:xfrm>
            <a:off x="2819499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4187347" y="4797232"/>
            <a:ext cx="3816153" cy="144008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4" name="Rak pilkoppling 13"/>
          <p:cNvCxnSpPr/>
          <p:nvPr userDrawn="1"/>
        </p:nvCxnSpPr>
        <p:spPr>
          <a:xfrm flipV="1">
            <a:off x="6095423" y="3989541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7463270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7" name="Rak pilkoppling 16"/>
          <p:cNvCxnSpPr/>
          <p:nvPr userDrawn="1"/>
        </p:nvCxnSpPr>
        <p:spPr>
          <a:xfrm>
            <a:off x="9371346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 userDrawn="1"/>
        </p:nvCxnSpPr>
        <p:spPr>
          <a:xfrm>
            <a:off x="0" y="3933056"/>
            <a:ext cx="11712352" cy="0"/>
          </a:xfrm>
          <a:prstGeom prst="line">
            <a:avLst/>
          </a:prstGeom>
          <a:ln w="57150">
            <a:solidFill>
              <a:srgbClr val="0065AC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842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87588" y="1484784"/>
            <a:ext cx="7416824" cy="792088"/>
          </a:xfrm>
        </p:spPr>
        <p:txBody>
          <a:bodyPr anchor="b" anchorCtr="0"/>
          <a:lstStyle>
            <a:lvl1pPr algn="ctr"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87588" y="2483604"/>
            <a:ext cx="7416824" cy="1089412"/>
          </a:xfr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6" name="Bildobjekt 5" descr="Folkhälsomyndighet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04" y="4149080"/>
            <a:ext cx="2078992" cy="1389955"/>
          </a:xfrm>
          <a:prstGeom prst="rect">
            <a:avLst/>
          </a:prstGeom>
        </p:spPr>
      </p:pic>
      <p:sp>
        <p:nvSpPr>
          <p:cNvPr id="10" name="textruta 9"/>
          <p:cNvSpPr txBox="1"/>
          <p:nvPr userDrawn="1"/>
        </p:nvSpPr>
        <p:spPr>
          <a:xfrm>
            <a:off x="907357" y="5837410"/>
            <a:ext cx="10377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www.fohm.se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/>
              <a:t>  </a:t>
            </a:r>
            <a:r>
              <a:rPr lang="sv-SE" sz="1600" baseline="0" dirty="0"/>
              <a:t> fohm.se/nyhetsbrev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600" baseline="0" dirty="0"/>
              <a:t>  LinkedIn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baseline="0" dirty="0"/>
              <a:t>   Facebook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baseline="0" dirty="0"/>
              <a:t>   Twitter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792937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/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844675"/>
            <a:ext cx="6553001" cy="36616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 smtClean="0"/>
              <a:t>Punktlista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4" y="572794"/>
            <a:ext cx="9145015" cy="91199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570" y="5949793"/>
            <a:ext cx="1916070" cy="6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30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11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1423" y="1641500"/>
            <a:ext cx="10368000" cy="1470025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1423" y="3244780"/>
            <a:ext cx="10368000" cy="838944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  <a:buNone/>
              <a:defRPr sz="2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 • datum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4363239"/>
            <a:ext cx="12192000" cy="2494759"/>
          </a:xfrm>
          <a:custGeom>
            <a:avLst/>
            <a:gdLst>
              <a:gd name="connsiteX0" fmla="*/ 0 w 12192000"/>
              <a:gd name="connsiteY0" fmla="*/ 0 h 2420937"/>
              <a:gd name="connsiteX1" fmla="*/ 12192000 w 12192000"/>
              <a:gd name="connsiteY1" fmla="*/ 0 h 2420937"/>
              <a:gd name="connsiteX2" fmla="*/ 12192000 w 12192000"/>
              <a:gd name="connsiteY2" fmla="*/ 2420937 h 2420937"/>
              <a:gd name="connsiteX3" fmla="*/ 0 w 12192000"/>
              <a:gd name="connsiteY3" fmla="*/ 2420937 h 2420937"/>
              <a:gd name="connsiteX4" fmla="*/ 0 w 12192000"/>
              <a:gd name="connsiteY4" fmla="*/ 0 h 2420937"/>
              <a:gd name="connsiteX0" fmla="*/ 0 w 12192000"/>
              <a:gd name="connsiteY0" fmla="*/ 4400 h 2425337"/>
              <a:gd name="connsiteX1" fmla="*/ 6087291 w 12192000"/>
              <a:gd name="connsiteY1" fmla="*/ 0 h 2425337"/>
              <a:gd name="connsiteX2" fmla="*/ 12192000 w 12192000"/>
              <a:gd name="connsiteY2" fmla="*/ 4400 h 2425337"/>
              <a:gd name="connsiteX3" fmla="*/ 12192000 w 12192000"/>
              <a:gd name="connsiteY3" fmla="*/ 2425337 h 2425337"/>
              <a:gd name="connsiteX4" fmla="*/ 0 w 12192000"/>
              <a:gd name="connsiteY4" fmla="*/ 2425337 h 2425337"/>
              <a:gd name="connsiteX5" fmla="*/ 0 w 12192000"/>
              <a:gd name="connsiteY5" fmla="*/ 4400 h 2425337"/>
              <a:gd name="connsiteX0" fmla="*/ 0 w 12192000"/>
              <a:gd name="connsiteY0" fmla="*/ 41656 h 2462593"/>
              <a:gd name="connsiteX1" fmla="*/ 6087291 w 12192000"/>
              <a:gd name="connsiteY1" fmla="*/ 37256 h 2462593"/>
              <a:gd name="connsiteX2" fmla="*/ 12192000 w 12192000"/>
              <a:gd name="connsiteY2" fmla="*/ 41656 h 2462593"/>
              <a:gd name="connsiteX3" fmla="*/ 12192000 w 12192000"/>
              <a:gd name="connsiteY3" fmla="*/ 2462593 h 2462593"/>
              <a:gd name="connsiteX4" fmla="*/ 0 w 12192000"/>
              <a:gd name="connsiteY4" fmla="*/ 2462593 h 2462593"/>
              <a:gd name="connsiteX5" fmla="*/ 0 w 12192000"/>
              <a:gd name="connsiteY5" fmla="*/ 41656 h 2462593"/>
              <a:gd name="connsiteX0" fmla="*/ 0 w 12192000"/>
              <a:gd name="connsiteY0" fmla="*/ 180802 h 2601739"/>
              <a:gd name="connsiteX1" fmla="*/ 6087291 w 12192000"/>
              <a:gd name="connsiteY1" fmla="*/ 176402 h 2601739"/>
              <a:gd name="connsiteX2" fmla="*/ 12192000 w 12192000"/>
              <a:gd name="connsiteY2" fmla="*/ 180802 h 2601739"/>
              <a:gd name="connsiteX3" fmla="*/ 12192000 w 12192000"/>
              <a:gd name="connsiteY3" fmla="*/ 2601739 h 2601739"/>
              <a:gd name="connsiteX4" fmla="*/ 0 w 12192000"/>
              <a:gd name="connsiteY4" fmla="*/ 2601739 h 2601739"/>
              <a:gd name="connsiteX5" fmla="*/ 0 w 12192000"/>
              <a:gd name="connsiteY5" fmla="*/ 180802 h 2601739"/>
              <a:gd name="connsiteX0" fmla="*/ 0 w 12192000"/>
              <a:gd name="connsiteY0" fmla="*/ 180802 h 2601739"/>
              <a:gd name="connsiteX1" fmla="*/ 6087291 w 12192000"/>
              <a:gd name="connsiteY1" fmla="*/ 176402 h 2601739"/>
              <a:gd name="connsiteX2" fmla="*/ 12192000 w 12192000"/>
              <a:gd name="connsiteY2" fmla="*/ 180802 h 2601739"/>
              <a:gd name="connsiteX3" fmla="*/ 12192000 w 12192000"/>
              <a:gd name="connsiteY3" fmla="*/ 2601739 h 2601739"/>
              <a:gd name="connsiteX4" fmla="*/ 0 w 12192000"/>
              <a:gd name="connsiteY4" fmla="*/ 2601739 h 2601739"/>
              <a:gd name="connsiteX5" fmla="*/ 0 w 12192000"/>
              <a:gd name="connsiteY5" fmla="*/ 180802 h 2601739"/>
              <a:gd name="connsiteX0" fmla="*/ 0 w 12192000"/>
              <a:gd name="connsiteY0" fmla="*/ 4400 h 2425337"/>
              <a:gd name="connsiteX1" fmla="*/ 6087291 w 12192000"/>
              <a:gd name="connsiteY1" fmla="*/ 0 h 2425337"/>
              <a:gd name="connsiteX2" fmla="*/ 12192000 w 12192000"/>
              <a:gd name="connsiteY2" fmla="*/ 4400 h 2425337"/>
              <a:gd name="connsiteX3" fmla="*/ 12192000 w 12192000"/>
              <a:gd name="connsiteY3" fmla="*/ 2425337 h 2425337"/>
              <a:gd name="connsiteX4" fmla="*/ 0 w 12192000"/>
              <a:gd name="connsiteY4" fmla="*/ 2425337 h 2425337"/>
              <a:gd name="connsiteX5" fmla="*/ 0 w 12192000"/>
              <a:gd name="connsiteY5" fmla="*/ 4400 h 2425337"/>
              <a:gd name="connsiteX0" fmla="*/ 0 w 12192000"/>
              <a:gd name="connsiteY0" fmla="*/ 45525 h 2466462"/>
              <a:gd name="connsiteX1" fmla="*/ 6087291 w 12192000"/>
              <a:gd name="connsiteY1" fmla="*/ 41125 h 2466462"/>
              <a:gd name="connsiteX2" fmla="*/ 12192000 w 12192000"/>
              <a:gd name="connsiteY2" fmla="*/ 45525 h 2466462"/>
              <a:gd name="connsiteX3" fmla="*/ 12192000 w 12192000"/>
              <a:gd name="connsiteY3" fmla="*/ 2466462 h 2466462"/>
              <a:gd name="connsiteX4" fmla="*/ 0 w 12192000"/>
              <a:gd name="connsiteY4" fmla="*/ 2466462 h 2466462"/>
              <a:gd name="connsiteX5" fmla="*/ 0 w 12192000"/>
              <a:gd name="connsiteY5" fmla="*/ 45525 h 2466462"/>
              <a:gd name="connsiteX0" fmla="*/ 0 w 12192000"/>
              <a:gd name="connsiteY0" fmla="*/ 48263 h 2469200"/>
              <a:gd name="connsiteX1" fmla="*/ 6087291 w 12192000"/>
              <a:gd name="connsiteY1" fmla="*/ 43863 h 2469200"/>
              <a:gd name="connsiteX2" fmla="*/ 12192000 w 12192000"/>
              <a:gd name="connsiteY2" fmla="*/ 48263 h 2469200"/>
              <a:gd name="connsiteX3" fmla="*/ 12192000 w 12192000"/>
              <a:gd name="connsiteY3" fmla="*/ 2469200 h 2469200"/>
              <a:gd name="connsiteX4" fmla="*/ 0 w 12192000"/>
              <a:gd name="connsiteY4" fmla="*/ 2469200 h 2469200"/>
              <a:gd name="connsiteX5" fmla="*/ 0 w 12192000"/>
              <a:gd name="connsiteY5" fmla="*/ 48263 h 2469200"/>
              <a:gd name="connsiteX0" fmla="*/ 0 w 12192000"/>
              <a:gd name="connsiteY0" fmla="*/ 40017 h 2460954"/>
              <a:gd name="connsiteX1" fmla="*/ 6087291 w 12192000"/>
              <a:gd name="connsiteY1" fmla="*/ 35617 h 2460954"/>
              <a:gd name="connsiteX2" fmla="*/ 12192000 w 12192000"/>
              <a:gd name="connsiteY2" fmla="*/ 40017 h 2460954"/>
              <a:gd name="connsiteX3" fmla="*/ 12192000 w 12192000"/>
              <a:gd name="connsiteY3" fmla="*/ 2460954 h 2460954"/>
              <a:gd name="connsiteX4" fmla="*/ 0 w 12192000"/>
              <a:gd name="connsiteY4" fmla="*/ 2460954 h 2460954"/>
              <a:gd name="connsiteX5" fmla="*/ 0 w 12192000"/>
              <a:gd name="connsiteY5" fmla="*/ 40017 h 2460954"/>
              <a:gd name="connsiteX0" fmla="*/ 0 w 12192000"/>
              <a:gd name="connsiteY0" fmla="*/ 71872 h 2492809"/>
              <a:gd name="connsiteX1" fmla="*/ 6087291 w 12192000"/>
              <a:gd name="connsiteY1" fmla="*/ 67472 h 2492809"/>
              <a:gd name="connsiteX2" fmla="*/ 12192000 w 12192000"/>
              <a:gd name="connsiteY2" fmla="*/ 71872 h 2492809"/>
              <a:gd name="connsiteX3" fmla="*/ 12192000 w 12192000"/>
              <a:gd name="connsiteY3" fmla="*/ 2492809 h 2492809"/>
              <a:gd name="connsiteX4" fmla="*/ 0 w 12192000"/>
              <a:gd name="connsiteY4" fmla="*/ 2492809 h 2492809"/>
              <a:gd name="connsiteX5" fmla="*/ 0 w 12192000"/>
              <a:gd name="connsiteY5" fmla="*/ 71872 h 2492809"/>
              <a:gd name="connsiteX0" fmla="*/ 0 w 12192000"/>
              <a:gd name="connsiteY0" fmla="*/ 68075 h 2489012"/>
              <a:gd name="connsiteX1" fmla="*/ 6087291 w 12192000"/>
              <a:gd name="connsiteY1" fmla="*/ 63675 h 2489012"/>
              <a:gd name="connsiteX2" fmla="*/ 12192000 w 12192000"/>
              <a:gd name="connsiteY2" fmla="*/ 68075 h 2489012"/>
              <a:gd name="connsiteX3" fmla="*/ 12192000 w 12192000"/>
              <a:gd name="connsiteY3" fmla="*/ 2489012 h 2489012"/>
              <a:gd name="connsiteX4" fmla="*/ 0 w 12192000"/>
              <a:gd name="connsiteY4" fmla="*/ 2489012 h 2489012"/>
              <a:gd name="connsiteX5" fmla="*/ 0 w 12192000"/>
              <a:gd name="connsiteY5" fmla="*/ 68075 h 2489012"/>
              <a:gd name="connsiteX0" fmla="*/ 0 w 12192000"/>
              <a:gd name="connsiteY0" fmla="*/ 78422 h 2499359"/>
              <a:gd name="connsiteX1" fmla="*/ 6087291 w 12192000"/>
              <a:gd name="connsiteY1" fmla="*/ 74022 h 2499359"/>
              <a:gd name="connsiteX2" fmla="*/ 12192000 w 12192000"/>
              <a:gd name="connsiteY2" fmla="*/ 78422 h 2499359"/>
              <a:gd name="connsiteX3" fmla="*/ 12192000 w 12192000"/>
              <a:gd name="connsiteY3" fmla="*/ 2499359 h 2499359"/>
              <a:gd name="connsiteX4" fmla="*/ 0 w 12192000"/>
              <a:gd name="connsiteY4" fmla="*/ 2499359 h 2499359"/>
              <a:gd name="connsiteX5" fmla="*/ 0 w 12192000"/>
              <a:gd name="connsiteY5" fmla="*/ 78422 h 2499359"/>
              <a:gd name="connsiteX0" fmla="*/ 0 w 12192000"/>
              <a:gd name="connsiteY0" fmla="*/ 68075 h 2489012"/>
              <a:gd name="connsiteX1" fmla="*/ 6087291 w 12192000"/>
              <a:gd name="connsiteY1" fmla="*/ 63675 h 2489012"/>
              <a:gd name="connsiteX2" fmla="*/ 12192000 w 12192000"/>
              <a:gd name="connsiteY2" fmla="*/ 68075 h 2489012"/>
              <a:gd name="connsiteX3" fmla="*/ 12192000 w 12192000"/>
              <a:gd name="connsiteY3" fmla="*/ 2489012 h 2489012"/>
              <a:gd name="connsiteX4" fmla="*/ 0 w 12192000"/>
              <a:gd name="connsiteY4" fmla="*/ 2489012 h 2489012"/>
              <a:gd name="connsiteX5" fmla="*/ 0 w 12192000"/>
              <a:gd name="connsiteY5" fmla="*/ 68075 h 2489012"/>
              <a:gd name="connsiteX0" fmla="*/ 0 w 12192000"/>
              <a:gd name="connsiteY0" fmla="*/ 68075 h 2489012"/>
              <a:gd name="connsiteX1" fmla="*/ 6087291 w 12192000"/>
              <a:gd name="connsiteY1" fmla="*/ 63675 h 2489012"/>
              <a:gd name="connsiteX2" fmla="*/ 12192000 w 12192000"/>
              <a:gd name="connsiteY2" fmla="*/ 68075 h 2489012"/>
              <a:gd name="connsiteX3" fmla="*/ 12192000 w 12192000"/>
              <a:gd name="connsiteY3" fmla="*/ 2489012 h 2489012"/>
              <a:gd name="connsiteX4" fmla="*/ 0 w 12192000"/>
              <a:gd name="connsiteY4" fmla="*/ 2489012 h 2489012"/>
              <a:gd name="connsiteX5" fmla="*/ 0 w 12192000"/>
              <a:gd name="connsiteY5" fmla="*/ 68075 h 2489012"/>
              <a:gd name="connsiteX0" fmla="*/ 0 w 12192000"/>
              <a:gd name="connsiteY0" fmla="*/ 41495 h 2462432"/>
              <a:gd name="connsiteX1" fmla="*/ 6087291 w 12192000"/>
              <a:gd name="connsiteY1" fmla="*/ 37095 h 2462432"/>
              <a:gd name="connsiteX2" fmla="*/ 12192000 w 12192000"/>
              <a:gd name="connsiteY2" fmla="*/ 41495 h 2462432"/>
              <a:gd name="connsiteX3" fmla="*/ 12192000 w 12192000"/>
              <a:gd name="connsiteY3" fmla="*/ 2462432 h 2462432"/>
              <a:gd name="connsiteX4" fmla="*/ 0 w 12192000"/>
              <a:gd name="connsiteY4" fmla="*/ 2462432 h 2462432"/>
              <a:gd name="connsiteX5" fmla="*/ 0 w 12192000"/>
              <a:gd name="connsiteY5" fmla="*/ 41495 h 2462432"/>
              <a:gd name="connsiteX0" fmla="*/ 0 w 12192000"/>
              <a:gd name="connsiteY0" fmla="*/ 41495 h 2462432"/>
              <a:gd name="connsiteX1" fmla="*/ 6087291 w 12192000"/>
              <a:gd name="connsiteY1" fmla="*/ 37095 h 2462432"/>
              <a:gd name="connsiteX2" fmla="*/ 12192000 w 12192000"/>
              <a:gd name="connsiteY2" fmla="*/ 41495 h 2462432"/>
              <a:gd name="connsiteX3" fmla="*/ 12192000 w 12192000"/>
              <a:gd name="connsiteY3" fmla="*/ 2462432 h 2462432"/>
              <a:gd name="connsiteX4" fmla="*/ 0 w 12192000"/>
              <a:gd name="connsiteY4" fmla="*/ 2462432 h 2462432"/>
              <a:gd name="connsiteX5" fmla="*/ 0 w 12192000"/>
              <a:gd name="connsiteY5" fmla="*/ 41495 h 2462432"/>
              <a:gd name="connsiteX0" fmla="*/ 0 w 12192000"/>
              <a:gd name="connsiteY0" fmla="*/ 38787 h 2459724"/>
              <a:gd name="connsiteX1" fmla="*/ 6087291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87291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574402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44008 h 2464945"/>
              <a:gd name="connsiteX1" fmla="*/ 6061654 w 12192000"/>
              <a:gd name="connsiteY1" fmla="*/ 39608 h 2464945"/>
              <a:gd name="connsiteX2" fmla="*/ 12192000 w 12192000"/>
              <a:gd name="connsiteY2" fmla="*/ 44008 h 2464945"/>
              <a:gd name="connsiteX3" fmla="*/ 12192000 w 12192000"/>
              <a:gd name="connsiteY3" fmla="*/ 2464945 h 2464945"/>
              <a:gd name="connsiteX4" fmla="*/ 0 w 12192000"/>
              <a:gd name="connsiteY4" fmla="*/ 2464945 h 2464945"/>
              <a:gd name="connsiteX5" fmla="*/ 0 w 12192000"/>
              <a:gd name="connsiteY5" fmla="*/ 44008 h 2464945"/>
              <a:gd name="connsiteX0" fmla="*/ 0 w 12192000"/>
              <a:gd name="connsiteY0" fmla="*/ 78183 h 2499120"/>
              <a:gd name="connsiteX1" fmla="*/ 6061654 w 12192000"/>
              <a:gd name="connsiteY1" fmla="*/ 73783 h 2499120"/>
              <a:gd name="connsiteX2" fmla="*/ 12192000 w 12192000"/>
              <a:gd name="connsiteY2" fmla="*/ 78183 h 2499120"/>
              <a:gd name="connsiteX3" fmla="*/ 12192000 w 12192000"/>
              <a:gd name="connsiteY3" fmla="*/ 2499120 h 2499120"/>
              <a:gd name="connsiteX4" fmla="*/ 0 w 12192000"/>
              <a:gd name="connsiteY4" fmla="*/ 2499120 h 2499120"/>
              <a:gd name="connsiteX5" fmla="*/ 0 w 12192000"/>
              <a:gd name="connsiteY5" fmla="*/ 78183 h 2499120"/>
              <a:gd name="connsiteX0" fmla="*/ 0 w 12192000"/>
              <a:gd name="connsiteY0" fmla="*/ 78183 h 2499120"/>
              <a:gd name="connsiteX1" fmla="*/ 6061654 w 12192000"/>
              <a:gd name="connsiteY1" fmla="*/ 73783 h 2499120"/>
              <a:gd name="connsiteX2" fmla="*/ 12192000 w 12192000"/>
              <a:gd name="connsiteY2" fmla="*/ 78183 h 2499120"/>
              <a:gd name="connsiteX3" fmla="*/ 12192000 w 12192000"/>
              <a:gd name="connsiteY3" fmla="*/ 2499120 h 2499120"/>
              <a:gd name="connsiteX4" fmla="*/ 0 w 12192000"/>
              <a:gd name="connsiteY4" fmla="*/ 2499120 h 2499120"/>
              <a:gd name="connsiteX5" fmla="*/ 0 w 12192000"/>
              <a:gd name="connsiteY5" fmla="*/ 78183 h 2499120"/>
              <a:gd name="connsiteX0" fmla="*/ 0 w 12192000"/>
              <a:gd name="connsiteY0" fmla="*/ 86332 h 2507269"/>
              <a:gd name="connsiteX1" fmla="*/ 6061654 w 12192000"/>
              <a:gd name="connsiteY1" fmla="*/ 81932 h 2507269"/>
              <a:gd name="connsiteX2" fmla="*/ 12192000 w 12192000"/>
              <a:gd name="connsiteY2" fmla="*/ 86332 h 2507269"/>
              <a:gd name="connsiteX3" fmla="*/ 12192000 w 12192000"/>
              <a:gd name="connsiteY3" fmla="*/ 2507269 h 2507269"/>
              <a:gd name="connsiteX4" fmla="*/ 0 w 12192000"/>
              <a:gd name="connsiteY4" fmla="*/ 2507269 h 2507269"/>
              <a:gd name="connsiteX5" fmla="*/ 0 w 12192000"/>
              <a:gd name="connsiteY5" fmla="*/ 86332 h 2507269"/>
              <a:gd name="connsiteX0" fmla="*/ 0 w 12192000"/>
              <a:gd name="connsiteY0" fmla="*/ 73822 h 2494759"/>
              <a:gd name="connsiteX1" fmla="*/ 6104383 w 12192000"/>
              <a:gd name="connsiteY1" fmla="*/ 86514 h 2494759"/>
              <a:gd name="connsiteX2" fmla="*/ 12192000 w 12192000"/>
              <a:gd name="connsiteY2" fmla="*/ 73822 h 2494759"/>
              <a:gd name="connsiteX3" fmla="*/ 12192000 w 12192000"/>
              <a:gd name="connsiteY3" fmla="*/ 2494759 h 2494759"/>
              <a:gd name="connsiteX4" fmla="*/ 0 w 12192000"/>
              <a:gd name="connsiteY4" fmla="*/ 2494759 h 2494759"/>
              <a:gd name="connsiteX5" fmla="*/ 0 w 12192000"/>
              <a:gd name="connsiteY5" fmla="*/ 73822 h 249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494759">
                <a:moveTo>
                  <a:pt x="0" y="73822"/>
                </a:moveTo>
                <a:cubicBezTo>
                  <a:pt x="287627" y="71623"/>
                  <a:pt x="2776131" y="242580"/>
                  <a:pt x="6104383" y="86514"/>
                </a:cubicBezTo>
                <a:cubicBezTo>
                  <a:pt x="10074479" y="-99649"/>
                  <a:pt x="11891893" y="72355"/>
                  <a:pt x="12192000" y="73822"/>
                </a:cubicBezTo>
                <a:lnTo>
                  <a:pt x="12192000" y="2494759"/>
                </a:lnTo>
                <a:lnTo>
                  <a:pt x="0" y="2494759"/>
                </a:lnTo>
                <a:lnTo>
                  <a:pt x="0" y="73822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5" name="Bildobjekt 4" descr="Folkhälsomyndighetens logoty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58897"/>
            <a:ext cx="2736304" cy="918596"/>
          </a:xfrm>
          <a:prstGeom prst="rect">
            <a:avLst/>
          </a:prstGeom>
        </p:spPr>
      </p:pic>
      <p:sp>
        <p:nvSpPr>
          <p:cNvPr id="7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847750" y="5405047"/>
            <a:ext cx="2340000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3759059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1424" y="1922880"/>
            <a:ext cx="9360000" cy="14700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1424" y="3526160"/>
            <a:ext cx="8640000" cy="8389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  <a:buNone/>
              <a:defRPr sz="26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 • datum</a:t>
            </a:r>
          </a:p>
        </p:txBody>
      </p:sp>
      <p:grpSp>
        <p:nvGrpSpPr>
          <p:cNvPr id="4" name="Grupp 3" descr="Folkhälsomyndigheten bidrar till globala målen för hållbar utveckling" title="Logotyper"/>
          <p:cNvGrpSpPr/>
          <p:nvPr userDrawn="1"/>
        </p:nvGrpSpPr>
        <p:grpSpPr>
          <a:xfrm>
            <a:off x="623392" y="458897"/>
            <a:ext cx="5588019" cy="1337617"/>
            <a:chOff x="623392" y="458897"/>
            <a:chExt cx="5588019" cy="1337617"/>
          </a:xfrm>
        </p:grpSpPr>
        <p:pic>
          <p:nvPicPr>
            <p:cNvPr id="5" name="Bildobjekt 4" descr="Folkhälsomyndighet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458897"/>
              <a:ext cx="2736304" cy="918596"/>
            </a:xfrm>
            <a:prstGeom prst="rect">
              <a:avLst/>
            </a:prstGeom>
          </p:spPr>
        </p:pic>
        <p:cxnSp>
          <p:nvCxnSpPr>
            <p:cNvPr id="6" name="Rak koppling 5"/>
            <p:cNvCxnSpPr/>
            <p:nvPr userDrawn="1"/>
          </p:nvCxnSpPr>
          <p:spPr>
            <a:xfrm>
              <a:off x="3719737" y="567152"/>
              <a:ext cx="0" cy="93610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Bildobjekt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777" y="711204"/>
              <a:ext cx="2131634" cy="648000"/>
            </a:xfrm>
            <a:prstGeom prst="rect">
              <a:avLst/>
            </a:prstGeom>
          </p:spPr>
        </p:pic>
        <p:sp>
          <p:nvSpPr>
            <p:cNvPr id="8" name="Rektangel 7"/>
            <p:cNvSpPr/>
            <p:nvPr userDrawn="1"/>
          </p:nvSpPr>
          <p:spPr>
            <a:xfrm>
              <a:off x="623392" y="1630315"/>
              <a:ext cx="3861635" cy="1661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v-SE" sz="1080" dirty="0"/>
                <a:t>Folkhälsomyndigheten bidrar till globala målen för hållbar 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955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87588" y="1484784"/>
            <a:ext cx="7416824" cy="79208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87588" y="2483604"/>
            <a:ext cx="7416824" cy="10894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sv-SE" dirty="0"/>
          </a:p>
        </p:txBody>
      </p:sp>
      <p:grpSp>
        <p:nvGrpSpPr>
          <p:cNvPr id="7" name="Grupp 6" descr="Folkhälsomyndigheten bidrar till globala målen för hållbar utveckling" title="Logotyper"/>
          <p:cNvGrpSpPr/>
          <p:nvPr userDrawn="1"/>
        </p:nvGrpSpPr>
        <p:grpSpPr>
          <a:xfrm>
            <a:off x="4165183" y="3832703"/>
            <a:ext cx="3861635" cy="1667204"/>
            <a:chOff x="4165183" y="3832703"/>
            <a:chExt cx="3861635" cy="1667204"/>
          </a:xfrm>
        </p:grpSpPr>
        <p:pic>
          <p:nvPicPr>
            <p:cNvPr id="8" name="Bildobjekt 7" descr="Folkhälsomyndigheten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135" y="3832703"/>
              <a:ext cx="1885900" cy="1260860"/>
            </a:xfrm>
            <a:prstGeom prst="rect">
              <a:avLst/>
            </a:prstGeom>
          </p:spPr>
        </p:pic>
        <p:cxnSp>
          <p:nvCxnSpPr>
            <p:cNvPr id="9" name="Rak koppling 8"/>
            <p:cNvCxnSpPr/>
            <p:nvPr userDrawn="1"/>
          </p:nvCxnSpPr>
          <p:spPr>
            <a:xfrm>
              <a:off x="6523586" y="3832703"/>
              <a:ext cx="0" cy="12082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Bildobjekt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137" y="3905563"/>
              <a:ext cx="1030729" cy="1188000"/>
            </a:xfrm>
            <a:prstGeom prst="rect">
              <a:avLst/>
            </a:prstGeom>
          </p:spPr>
        </p:pic>
        <p:sp>
          <p:nvSpPr>
            <p:cNvPr id="12" name="Rektangel 11"/>
            <p:cNvSpPr/>
            <p:nvPr userDrawn="1"/>
          </p:nvSpPr>
          <p:spPr>
            <a:xfrm>
              <a:off x="4165183" y="5333708"/>
              <a:ext cx="3861635" cy="1661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080" dirty="0"/>
                <a:t>Folkhälsomyndigheten bidrar till globala målen för hållbar utveckling</a:t>
              </a:r>
            </a:p>
          </p:txBody>
        </p:sp>
      </p:grpSp>
      <p:sp>
        <p:nvSpPr>
          <p:cNvPr id="13" name="textruta 12"/>
          <p:cNvSpPr txBox="1"/>
          <p:nvPr userDrawn="1"/>
        </p:nvSpPr>
        <p:spPr>
          <a:xfrm>
            <a:off x="907357" y="5837410"/>
            <a:ext cx="10377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www.fohm.se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v-SE" sz="16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fohm.se/nyhetsbrev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6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LinkedIn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Facebook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Twitter</a:t>
            </a:r>
            <a:endParaRPr lang="sv-S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6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11423" y="2492896"/>
            <a:ext cx="9360000" cy="91199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01" y="3404886"/>
            <a:ext cx="4818298" cy="3453114"/>
          </a:xfrm>
          <a:prstGeom prst="rect">
            <a:avLst/>
          </a:prstGeom>
        </p:spPr>
      </p:pic>
      <p:pic>
        <p:nvPicPr>
          <p:cNvPr id="5" name="Bildobjekt 4" descr="Folkhälsomyndighetens logoty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460800"/>
            <a:ext cx="2734527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8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k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01" y="3421594"/>
            <a:ext cx="4818298" cy="341969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96000" y="2014478"/>
            <a:ext cx="8640000" cy="1762376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6000" b="1" cap="sm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ETT BEGREPP I FOKUS</a:t>
            </a:r>
          </a:p>
        </p:txBody>
      </p:sp>
    </p:spTree>
    <p:extLst>
      <p:ext uri="{BB962C8B-B14F-4D97-AF65-F5344CB8AC3E}">
        <p14:creationId xmlns:p14="http://schemas.microsoft.com/office/powerpoint/2010/main" val="1474865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6553002" cy="396588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6619124"/>
            <a:ext cx="12192000" cy="50236"/>
            <a:chOff x="0" y="6619124"/>
            <a:chExt cx="12192000" cy="50236"/>
          </a:xfrm>
        </p:grpSpPr>
        <p:cxnSp>
          <p:nvCxnSpPr>
            <p:cNvPr id="5" name="Rak koppling 4"/>
            <p:cNvCxnSpPr/>
            <p:nvPr userDrawn="1"/>
          </p:nvCxnSpPr>
          <p:spPr>
            <a:xfrm>
              <a:off x="0" y="6619124"/>
              <a:ext cx="12192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ak koppling 5"/>
            <p:cNvCxnSpPr/>
            <p:nvPr userDrawn="1"/>
          </p:nvCxnSpPr>
          <p:spPr>
            <a:xfrm>
              <a:off x="0" y="6669360"/>
              <a:ext cx="9504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425287" y="2835125"/>
            <a:ext cx="5184926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284355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fält mör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4" y="404664"/>
            <a:ext cx="6553001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628800"/>
            <a:ext cx="6553001" cy="396078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7824192" y="0"/>
            <a:ext cx="43678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8112225" y="404664"/>
            <a:ext cx="3168550" cy="5184924"/>
          </a:xfrm>
        </p:spPr>
        <p:txBody>
          <a:bodyPr anchor="ctr" anchorCtr="0"/>
          <a:lstStyle>
            <a:lvl1pPr>
              <a:spcBef>
                <a:spcPts val="12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grpSp>
        <p:nvGrpSpPr>
          <p:cNvPr id="6" name="Grupp 5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8" name="Rak koppling 7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koppling 8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425287" y="2835125"/>
            <a:ext cx="5184926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26980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fält lj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6" y="404664"/>
            <a:ext cx="65532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628800"/>
            <a:ext cx="6553001" cy="396078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7824192" y="0"/>
            <a:ext cx="4367808" cy="6858000"/>
          </a:xfrm>
          <a:prstGeom prst="rect">
            <a:avLst/>
          </a:prstGeom>
          <a:solidFill>
            <a:srgbClr val="CC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8112225" y="404664"/>
            <a:ext cx="3168550" cy="5184924"/>
          </a:xfrm>
        </p:spPr>
        <p:txBody>
          <a:bodyPr anchor="ctr" anchorCtr="0"/>
          <a:lstStyle>
            <a:lvl1pPr>
              <a:spcBef>
                <a:spcPts val="1200"/>
              </a:spcBef>
              <a:buClr>
                <a:srgbClr val="009284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grpSp>
        <p:nvGrpSpPr>
          <p:cNvPr id="6" name="Grupp 5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8" name="Rak koppling 7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koppling 8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425287" y="2835125"/>
            <a:ext cx="5184926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20715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bild r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6" y="404664"/>
            <a:ext cx="65532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628800"/>
            <a:ext cx="6553001" cy="396078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>
          <a:xfrm>
            <a:off x="7825200" y="0"/>
            <a:ext cx="4366800" cy="6858000"/>
          </a:xfrm>
          <a:custGeom>
            <a:avLst/>
            <a:gdLst>
              <a:gd name="connsiteX0" fmla="*/ 0 w 4366800"/>
              <a:gd name="connsiteY0" fmla="*/ 0 h 6858000"/>
              <a:gd name="connsiteX1" fmla="*/ 4366800 w 4366800"/>
              <a:gd name="connsiteY1" fmla="*/ 0 h 6858000"/>
              <a:gd name="connsiteX2" fmla="*/ 4366800 w 4366800"/>
              <a:gd name="connsiteY2" fmla="*/ 6858000 h 6858000"/>
              <a:gd name="connsiteX3" fmla="*/ 0 w 4366800"/>
              <a:gd name="connsiteY3" fmla="*/ 6858000 h 6858000"/>
              <a:gd name="connsiteX4" fmla="*/ 0 w 4366800"/>
              <a:gd name="connsiteY4" fmla="*/ 0 h 6858000"/>
              <a:gd name="connsiteX0" fmla="*/ 15730 w 4382530"/>
              <a:gd name="connsiteY0" fmla="*/ 0 h 6858000"/>
              <a:gd name="connsiteX1" fmla="*/ 4382530 w 4382530"/>
              <a:gd name="connsiteY1" fmla="*/ 0 h 6858000"/>
              <a:gd name="connsiteX2" fmla="*/ 4382530 w 4382530"/>
              <a:gd name="connsiteY2" fmla="*/ 6858000 h 6858000"/>
              <a:gd name="connsiteX3" fmla="*/ 15730 w 4382530"/>
              <a:gd name="connsiteY3" fmla="*/ 6858000 h 6858000"/>
              <a:gd name="connsiteX4" fmla="*/ 0 w 4382530"/>
              <a:gd name="connsiteY4" fmla="*/ 3369276 h 6858000"/>
              <a:gd name="connsiteX5" fmla="*/ 15730 w 4382530"/>
              <a:gd name="connsiteY5" fmla="*/ 0 h 6858000"/>
              <a:gd name="connsiteX0" fmla="*/ 15730 w 4382530"/>
              <a:gd name="connsiteY0" fmla="*/ 0 h 6858000"/>
              <a:gd name="connsiteX1" fmla="*/ 4382530 w 4382530"/>
              <a:gd name="connsiteY1" fmla="*/ 0 h 6858000"/>
              <a:gd name="connsiteX2" fmla="*/ 4382530 w 4382530"/>
              <a:gd name="connsiteY2" fmla="*/ 6858000 h 6858000"/>
              <a:gd name="connsiteX3" fmla="*/ 15730 w 4382530"/>
              <a:gd name="connsiteY3" fmla="*/ 6858000 h 6858000"/>
              <a:gd name="connsiteX4" fmla="*/ 0 w 4382530"/>
              <a:gd name="connsiteY4" fmla="*/ 3369276 h 6858000"/>
              <a:gd name="connsiteX5" fmla="*/ 15730 w 4382530"/>
              <a:gd name="connsiteY5" fmla="*/ 0 h 6858000"/>
              <a:gd name="connsiteX0" fmla="*/ 357277 w 4724077"/>
              <a:gd name="connsiteY0" fmla="*/ 0 h 6858000"/>
              <a:gd name="connsiteX1" fmla="*/ 4724077 w 4724077"/>
              <a:gd name="connsiteY1" fmla="*/ 0 h 6858000"/>
              <a:gd name="connsiteX2" fmla="*/ 4724077 w 4724077"/>
              <a:gd name="connsiteY2" fmla="*/ 6858000 h 6858000"/>
              <a:gd name="connsiteX3" fmla="*/ 357277 w 4724077"/>
              <a:gd name="connsiteY3" fmla="*/ 6858000 h 6858000"/>
              <a:gd name="connsiteX4" fmla="*/ 341547 w 4724077"/>
              <a:gd name="connsiteY4" fmla="*/ 3369276 h 6858000"/>
              <a:gd name="connsiteX5" fmla="*/ 357277 w 4724077"/>
              <a:gd name="connsiteY5" fmla="*/ 0 h 6858000"/>
              <a:gd name="connsiteX0" fmla="*/ 66068 w 4432868"/>
              <a:gd name="connsiteY0" fmla="*/ 0 h 6858000"/>
              <a:gd name="connsiteX1" fmla="*/ 4432868 w 4432868"/>
              <a:gd name="connsiteY1" fmla="*/ 0 h 6858000"/>
              <a:gd name="connsiteX2" fmla="*/ 4432868 w 4432868"/>
              <a:gd name="connsiteY2" fmla="*/ 6858000 h 6858000"/>
              <a:gd name="connsiteX3" fmla="*/ 66068 w 4432868"/>
              <a:gd name="connsiteY3" fmla="*/ 6858000 h 6858000"/>
              <a:gd name="connsiteX4" fmla="*/ 50338 w 4432868"/>
              <a:gd name="connsiteY4" fmla="*/ 3369276 h 6858000"/>
              <a:gd name="connsiteX5" fmla="*/ 66068 w 4432868"/>
              <a:gd name="connsiteY5" fmla="*/ 0 h 6858000"/>
              <a:gd name="connsiteX0" fmla="*/ 73547 w 4440347"/>
              <a:gd name="connsiteY0" fmla="*/ 0 h 6858000"/>
              <a:gd name="connsiteX1" fmla="*/ 4440347 w 4440347"/>
              <a:gd name="connsiteY1" fmla="*/ 0 h 6858000"/>
              <a:gd name="connsiteX2" fmla="*/ 4440347 w 4440347"/>
              <a:gd name="connsiteY2" fmla="*/ 6858000 h 6858000"/>
              <a:gd name="connsiteX3" fmla="*/ 73547 w 4440347"/>
              <a:gd name="connsiteY3" fmla="*/ 6858000 h 6858000"/>
              <a:gd name="connsiteX4" fmla="*/ 57817 w 4440347"/>
              <a:gd name="connsiteY4" fmla="*/ 3369276 h 6858000"/>
              <a:gd name="connsiteX5" fmla="*/ 73547 w 4440347"/>
              <a:gd name="connsiteY5" fmla="*/ 0 h 6858000"/>
              <a:gd name="connsiteX0" fmla="*/ 73547 w 4440347"/>
              <a:gd name="connsiteY0" fmla="*/ 0 h 6858000"/>
              <a:gd name="connsiteX1" fmla="*/ 4440347 w 4440347"/>
              <a:gd name="connsiteY1" fmla="*/ 0 h 6858000"/>
              <a:gd name="connsiteX2" fmla="*/ 4440347 w 4440347"/>
              <a:gd name="connsiteY2" fmla="*/ 6858000 h 6858000"/>
              <a:gd name="connsiteX3" fmla="*/ 73547 w 4440347"/>
              <a:gd name="connsiteY3" fmla="*/ 6858000 h 6858000"/>
              <a:gd name="connsiteX4" fmla="*/ 57817 w 4440347"/>
              <a:gd name="connsiteY4" fmla="*/ 3369276 h 6858000"/>
              <a:gd name="connsiteX5" fmla="*/ 73547 w 4440347"/>
              <a:gd name="connsiteY5" fmla="*/ 0 h 6858000"/>
              <a:gd name="connsiteX0" fmla="*/ 34879 w 4401679"/>
              <a:gd name="connsiteY0" fmla="*/ 0 h 6858000"/>
              <a:gd name="connsiteX1" fmla="*/ 4401679 w 4401679"/>
              <a:gd name="connsiteY1" fmla="*/ 0 h 6858000"/>
              <a:gd name="connsiteX2" fmla="*/ 4401679 w 4401679"/>
              <a:gd name="connsiteY2" fmla="*/ 6858000 h 6858000"/>
              <a:gd name="connsiteX3" fmla="*/ 34879 w 4401679"/>
              <a:gd name="connsiteY3" fmla="*/ 6858000 h 6858000"/>
              <a:gd name="connsiteX4" fmla="*/ 85051 w 4401679"/>
              <a:gd name="connsiteY4" fmla="*/ 3492843 h 6858000"/>
              <a:gd name="connsiteX5" fmla="*/ 34879 w 4401679"/>
              <a:gd name="connsiteY5" fmla="*/ 0 h 6858000"/>
              <a:gd name="connsiteX0" fmla="*/ 28717 w 4395517"/>
              <a:gd name="connsiteY0" fmla="*/ 0 h 6858000"/>
              <a:gd name="connsiteX1" fmla="*/ 4395517 w 4395517"/>
              <a:gd name="connsiteY1" fmla="*/ 0 h 6858000"/>
              <a:gd name="connsiteX2" fmla="*/ 4395517 w 4395517"/>
              <a:gd name="connsiteY2" fmla="*/ 6858000 h 6858000"/>
              <a:gd name="connsiteX3" fmla="*/ 28717 w 4395517"/>
              <a:gd name="connsiteY3" fmla="*/ 6858000 h 6858000"/>
              <a:gd name="connsiteX4" fmla="*/ 78889 w 4395517"/>
              <a:gd name="connsiteY4" fmla="*/ 3492843 h 6858000"/>
              <a:gd name="connsiteX5" fmla="*/ 28717 w 4395517"/>
              <a:gd name="connsiteY5" fmla="*/ 0 h 6858000"/>
              <a:gd name="connsiteX0" fmla="*/ 60613 w 4427413"/>
              <a:gd name="connsiteY0" fmla="*/ 0 h 6858000"/>
              <a:gd name="connsiteX1" fmla="*/ 4427413 w 4427413"/>
              <a:gd name="connsiteY1" fmla="*/ 0 h 6858000"/>
              <a:gd name="connsiteX2" fmla="*/ 4427413 w 4427413"/>
              <a:gd name="connsiteY2" fmla="*/ 6858000 h 6858000"/>
              <a:gd name="connsiteX3" fmla="*/ 60613 w 4427413"/>
              <a:gd name="connsiteY3" fmla="*/ 6858000 h 6858000"/>
              <a:gd name="connsiteX4" fmla="*/ 110785 w 4427413"/>
              <a:gd name="connsiteY4" fmla="*/ 3492843 h 6858000"/>
              <a:gd name="connsiteX5" fmla="*/ 60613 w 4427413"/>
              <a:gd name="connsiteY5" fmla="*/ 0 h 6858000"/>
              <a:gd name="connsiteX0" fmla="*/ 60613 w 4427413"/>
              <a:gd name="connsiteY0" fmla="*/ 0 h 6858000"/>
              <a:gd name="connsiteX1" fmla="*/ 4427413 w 4427413"/>
              <a:gd name="connsiteY1" fmla="*/ 0 h 6858000"/>
              <a:gd name="connsiteX2" fmla="*/ 4427413 w 4427413"/>
              <a:gd name="connsiteY2" fmla="*/ 6858000 h 6858000"/>
              <a:gd name="connsiteX3" fmla="*/ 60613 w 4427413"/>
              <a:gd name="connsiteY3" fmla="*/ 6858000 h 6858000"/>
              <a:gd name="connsiteX4" fmla="*/ 110785 w 4427413"/>
              <a:gd name="connsiteY4" fmla="*/ 3492843 h 6858000"/>
              <a:gd name="connsiteX5" fmla="*/ 60613 w 4427413"/>
              <a:gd name="connsiteY5" fmla="*/ 0 h 6858000"/>
              <a:gd name="connsiteX0" fmla="*/ 545850 w 4912650"/>
              <a:gd name="connsiteY0" fmla="*/ 0 h 6858000"/>
              <a:gd name="connsiteX1" fmla="*/ 4912650 w 4912650"/>
              <a:gd name="connsiteY1" fmla="*/ 0 h 6858000"/>
              <a:gd name="connsiteX2" fmla="*/ 4912650 w 4912650"/>
              <a:gd name="connsiteY2" fmla="*/ 6858000 h 6858000"/>
              <a:gd name="connsiteX3" fmla="*/ 545850 w 4912650"/>
              <a:gd name="connsiteY3" fmla="*/ 6858000 h 6858000"/>
              <a:gd name="connsiteX4" fmla="*/ 545850 w 4912650"/>
              <a:gd name="connsiteY4" fmla="*/ 0 h 6858000"/>
              <a:gd name="connsiteX0" fmla="*/ 323467 w 4690267"/>
              <a:gd name="connsiteY0" fmla="*/ 0 h 6858000"/>
              <a:gd name="connsiteX1" fmla="*/ 4690267 w 4690267"/>
              <a:gd name="connsiteY1" fmla="*/ 0 h 6858000"/>
              <a:gd name="connsiteX2" fmla="*/ 4690267 w 4690267"/>
              <a:gd name="connsiteY2" fmla="*/ 6858000 h 6858000"/>
              <a:gd name="connsiteX3" fmla="*/ 323467 w 4690267"/>
              <a:gd name="connsiteY3" fmla="*/ 6858000 h 6858000"/>
              <a:gd name="connsiteX4" fmla="*/ 323467 w 4690267"/>
              <a:gd name="connsiteY4" fmla="*/ 0 h 6858000"/>
              <a:gd name="connsiteX0" fmla="*/ 0 w 4366800"/>
              <a:gd name="connsiteY0" fmla="*/ 0 h 6858000"/>
              <a:gd name="connsiteX1" fmla="*/ 4366800 w 4366800"/>
              <a:gd name="connsiteY1" fmla="*/ 0 h 6858000"/>
              <a:gd name="connsiteX2" fmla="*/ 4366800 w 4366800"/>
              <a:gd name="connsiteY2" fmla="*/ 6858000 h 6858000"/>
              <a:gd name="connsiteX3" fmla="*/ 0 w 4366800"/>
              <a:gd name="connsiteY3" fmla="*/ 6858000 h 6858000"/>
              <a:gd name="connsiteX4" fmla="*/ 0 w 4366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800" h="6858000">
                <a:moveTo>
                  <a:pt x="0" y="0"/>
                </a:moveTo>
                <a:lnTo>
                  <a:pt x="4366800" y="0"/>
                </a:lnTo>
                <a:lnTo>
                  <a:pt x="4366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7" name="Rak koppling 6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koppling 7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957750" y="3515047"/>
            <a:ext cx="6120000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396414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bild bö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3" y="404664"/>
            <a:ext cx="8352001" cy="9367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6553002" cy="396588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8" name="Platshållare för bild 17"/>
          <p:cNvSpPr>
            <a:spLocks noGrp="1" noChangeAspect="1"/>
          </p:cNvSpPr>
          <p:nvPr>
            <p:ph type="pic" sz="quarter" idx="10"/>
          </p:nvPr>
        </p:nvSpPr>
        <p:spPr>
          <a:xfrm>
            <a:off x="8761363" y="0"/>
            <a:ext cx="3429405" cy="6858005"/>
          </a:xfrm>
          <a:custGeom>
            <a:avLst/>
            <a:gdLst>
              <a:gd name="connsiteX0" fmla="*/ 0 w 4320000"/>
              <a:gd name="connsiteY0" fmla="*/ 2160000 h 4320000"/>
              <a:gd name="connsiteX1" fmla="*/ 2160000 w 4320000"/>
              <a:gd name="connsiteY1" fmla="*/ 0 h 4320000"/>
              <a:gd name="connsiteX2" fmla="*/ 4320000 w 4320000"/>
              <a:gd name="connsiteY2" fmla="*/ 2160000 h 4320000"/>
              <a:gd name="connsiteX3" fmla="*/ 2160000 w 4320000"/>
              <a:gd name="connsiteY3" fmla="*/ 4320000 h 4320000"/>
              <a:gd name="connsiteX4" fmla="*/ 0 w 4320000"/>
              <a:gd name="connsiteY4" fmla="*/ 2160000 h 4320000"/>
              <a:gd name="connsiteX0" fmla="*/ 0 w 2430000"/>
              <a:gd name="connsiteY0" fmla="*/ 2220043 h 4440086"/>
              <a:gd name="connsiteX1" fmla="*/ 2160000 w 2430000"/>
              <a:gd name="connsiteY1" fmla="*/ 60043 h 4440086"/>
              <a:gd name="connsiteX2" fmla="*/ 2160000 w 2430000"/>
              <a:gd name="connsiteY2" fmla="*/ 4380043 h 4440086"/>
              <a:gd name="connsiteX3" fmla="*/ 0 w 2430000"/>
              <a:gd name="connsiteY3" fmla="*/ 2220043 h 4440086"/>
              <a:gd name="connsiteX0" fmla="*/ 0 w 2325261"/>
              <a:gd name="connsiteY0" fmla="*/ 2220043 h 4440086"/>
              <a:gd name="connsiteX1" fmla="*/ 2160000 w 2325261"/>
              <a:gd name="connsiteY1" fmla="*/ 60043 h 4440086"/>
              <a:gd name="connsiteX2" fmla="*/ 2160000 w 2325261"/>
              <a:gd name="connsiteY2" fmla="*/ 4380043 h 4440086"/>
              <a:gd name="connsiteX3" fmla="*/ 0 w 2325261"/>
              <a:gd name="connsiteY3" fmla="*/ 2220043 h 4440086"/>
              <a:gd name="connsiteX0" fmla="*/ 0 w 2164979"/>
              <a:gd name="connsiteY0" fmla="*/ 2220043 h 4440086"/>
              <a:gd name="connsiteX1" fmla="*/ 2160000 w 2164979"/>
              <a:gd name="connsiteY1" fmla="*/ 60043 h 4440086"/>
              <a:gd name="connsiteX2" fmla="*/ 2160000 w 2164979"/>
              <a:gd name="connsiteY2" fmla="*/ 4380043 h 4440086"/>
              <a:gd name="connsiteX3" fmla="*/ 0 w 2164979"/>
              <a:gd name="connsiteY3" fmla="*/ 2220043 h 4440086"/>
              <a:gd name="connsiteX0" fmla="*/ 0 w 2162096"/>
              <a:gd name="connsiteY0" fmla="*/ 2220043 h 4440086"/>
              <a:gd name="connsiteX1" fmla="*/ 2160000 w 2162096"/>
              <a:gd name="connsiteY1" fmla="*/ 60043 h 4440086"/>
              <a:gd name="connsiteX2" fmla="*/ 2160000 w 2162096"/>
              <a:gd name="connsiteY2" fmla="*/ 4380043 h 4440086"/>
              <a:gd name="connsiteX3" fmla="*/ 0 w 2162096"/>
              <a:gd name="connsiteY3" fmla="*/ 2220043 h 4440086"/>
              <a:gd name="connsiteX0" fmla="*/ 0 w 2162096"/>
              <a:gd name="connsiteY0" fmla="*/ 2160000 h 4380043"/>
              <a:gd name="connsiteX1" fmla="*/ 2160000 w 2162096"/>
              <a:gd name="connsiteY1" fmla="*/ 0 h 4380043"/>
              <a:gd name="connsiteX2" fmla="*/ 2160000 w 2162096"/>
              <a:gd name="connsiteY2" fmla="*/ 4320000 h 4380043"/>
              <a:gd name="connsiteX3" fmla="*/ 0 w 2162096"/>
              <a:gd name="connsiteY3" fmla="*/ 2160000 h 4380043"/>
              <a:gd name="connsiteX0" fmla="*/ 0 w 2160000"/>
              <a:gd name="connsiteY0" fmla="*/ 2160000 h 4380043"/>
              <a:gd name="connsiteX1" fmla="*/ 2160000 w 2160000"/>
              <a:gd name="connsiteY1" fmla="*/ 0 h 4380043"/>
              <a:gd name="connsiteX2" fmla="*/ 2160000 w 2160000"/>
              <a:gd name="connsiteY2" fmla="*/ 4320000 h 4380043"/>
              <a:gd name="connsiteX3" fmla="*/ 0 w 2160000"/>
              <a:gd name="connsiteY3" fmla="*/ 2160000 h 4380043"/>
              <a:gd name="connsiteX0" fmla="*/ 0 w 2160000"/>
              <a:gd name="connsiteY0" fmla="*/ 2160000 h 4380043"/>
              <a:gd name="connsiteX1" fmla="*/ 2160000 w 2160000"/>
              <a:gd name="connsiteY1" fmla="*/ 0 h 4380043"/>
              <a:gd name="connsiteX2" fmla="*/ 2160000 w 2160000"/>
              <a:gd name="connsiteY2" fmla="*/ 4320000 h 4380043"/>
              <a:gd name="connsiteX3" fmla="*/ 0 w 2160000"/>
              <a:gd name="connsiteY3" fmla="*/ 2160000 h 4380043"/>
              <a:gd name="connsiteX0" fmla="*/ 475 w 2160475"/>
              <a:gd name="connsiteY0" fmla="*/ 2160000 h 4404174"/>
              <a:gd name="connsiteX1" fmla="*/ 2160475 w 2160475"/>
              <a:gd name="connsiteY1" fmla="*/ 0 h 4404174"/>
              <a:gd name="connsiteX2" fmla="*/ 2160475 w 2160475"/>
              <a:gd name="connsiteY2" fmla="*/ 4320000 h 4404174"/>
              <a:gd name="connsiteX3" fmla="*/ 475 w 2160475"/>
              <a:gd name="connsiteY3" fmla="*/ 2160000 h 4404174"/>
              <a:gd name="connsiteX0" fmla="*/ 401 w 2160401"/>
              <a:gd name="connsiteY0" fmla="*/ 2160005 h 4404179"/>
              <a:gd name="connsiteX1" fmla="*/ 2160401 w 2160401"/>
              <a:gd name="connsiteY1" fmla="*/ 5 h 4404179"/>
              <a:gd name="connsiteX2" fmla="*/ 2160401 w 2160401"/>
              <a:gd name="connsiteY2" fmla="*/ 4320005 h 4404179"/>
              <a:gd name="connsiteX3" fmla="*/ 401 w 2160401"/>
              <a:gd name="connsiteY3" fmla="*/ 2160005 h 4404179"/>
              <a:gd name="connsiteX0" fmla="*/ 401 w 2160401"/>
              <a:gd name="connsiteY0" fmla="*/ 2160005 h 4320289"/>
              <a:gd name="connsiteX1" fmla="*/ 2160401 w 2160401"/>
              <a:gd name="connsiteY1" fmla="*/ 5 h 4320289"/>
              <a:gd name="connsiteX2" fmla="*/ 2160401 w 2160401"/>
              <a:gd name="connsiteY2" fmla="*/ 4320005 h 4320289"/>
              <a:gd name="connsiteX3" fmla="*/ 401 w 2160401"/>
              <a:gd name="connsiteY3" fmla="*/ 2160005 h 4320289"/>
              <a:gd name="connsiteX0" fmla="*/ 401 w 2160401"/>
              <a:gd name="connsiteY0" fmla="*/ 2169630 h 4320295"/>
              <a:gd name="connsiteX1" fmla="*/ 2160401 w 2160401"/>
              <a:gd name="connsiteY1" fmla="*/ 5 h 4320295"/>
              <a:gd name="connsiteX2" fmla="*/ 2160401 w 2160401"/>
              <a:gd name="connsiteY2" fmla="*/ 4320005 h 4320295"/>
              <a:gd name="connsiteX3" fmla="*/ 401 w 2160401"/>
              <a:gd name="connsiteY3" fmla="*/ 2169630 h 432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401" h="4320295">
                <a:moveTo>
                  <a:pt x="401" y="2169630"/>
                </a:moveTo>
                <a:cubicBezTo>
                  <a:pt x="-30369" y="458228"/>
                  <a:pt x="1719533" y="-1890"/>
                  <a:pt x="2160401" y="5"/>
                </a:cubicBezTo>
                <a:lnTo>
                  <a:pt x="2160401" y="4320005"/>
                </a:lnTo>
                <a:cubicBezTo>
                  <a:pt x="1742649" y="4333496"/>
                  <a:pt x="31171" y="3881032"/>
                  <a:pt x="401" y="216963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957409" y="3514706"/>
            <a:ext cx="6120682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11" name="Rak koppling 10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koppling 11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0290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8198" cy="9367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1425" y="1628800"/>
            <a:ext cx="10368000" cy="3960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15390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52" r:id="rId2"/>
    <p:sldLayoutId id="2147483720" r:id="rId3"/>
    <p:sldLayoutId id="2147483750" r:id="rId4"/>
    <p:sldLayoutId id="2147483717" r:id="rId5"/>
    <p:sldLayoutId id="2147483749" r:id="rId6"/>
    <p:sldLayoutId id="2147483742" r:id="rId7"/>
    <p:sldLayoutId id="2147483729" r:id="rId8"/>
    <p:sldLayoutId id="2147483724" r:id="rId9"/>
    <p:sldLayoutId id="2147483745" r:id="rId10"/>
    <p:sldLayoutId id="2147483735" r:id="rId11"/>
    <p:sldLayoutId id="2147483736" r:id="rId12"/>
    <p:sldLayoutId id="2147483737" r:id="rId13"/>
    <p:sldLayoutId id="2147483739" r:id="rId14"/>
    <p:sldLayoutId id="2147483740" r:id="rId15"/>
    <p:sldLayoutId id="2147483741" r:id="rId16"/>
    <p:sldLayoutId id="2147483751" r:id="rId17"/>
    <p:sldLayoutId id="2147483767" r:id="rId18"/>
    <p:sldLayoutId id="2147483769" r:id="rId19"/>
  </p:sldLayoutIdLst>
  <p:hf sldNum="0"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5000"/>
        </a:lnSpc>
        <a:spcBef>
          <a:spcPts val="1000"/>
        </a:spcBef>
        <a:spcAft>
          <a:spcPts val="300"/>
        </a:spcAft>
        <a:buClr>
          <a:srgbClr val="0065AC"/>
        </a:buClr>
        <a:buFont typeface="Tahoma" panose="020B0604030504040204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16000" algn="l" defTabSz="914400" rtl="0" eaLnBrk="1" latinLnBrk="0" hangingPunct="1">
        <a:lnSpc>
          <a:spcPct val="105000"/>
        </a:lnSpc>
        <a:spcBef>
          <a:spcPts val="500"/>
        </a:spcBef>
        <a:spcAft>
          <a:spcPts val="200"/>
        </a:spcAft>
        <a:buFont typeface="Tahoma" panose="020B0604030504040204" pitchFamily="34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79388" algn="l" defTabSz="914400" rtl="0" eaLnBrk="1" latinLnBrk="0" hangingPunct="1">
        <a:lnSpc>
          <a:spcPct val="105000"/>
        </a:lnSpc>
        <a:spcBef>
          <a:spcPts val="400"/>
        </a:spcBef>
        <a:spcAft>
          <a:spcPts val="200"/>
        </a:spcAft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026" userDrawn="1">
          <p15:clr>
            <a:srgbClr val="F26B43"/>
          </p15:clr>
        </p15:guide>
        <p15:guide id="1" pos="470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orient="horz" pos="845" userDrawn="1">
          <p15:clr>
            <a:srgbClr val="F26B43"/>
          </p15:clr>
        </p15:guide>
        <p15:guide id="4" orient="horz" pos="3521" userDrawn="1">
          <p15:clr>
            <a:srgbClr val="F26B43"/>
          </p15:clr>
        </p15:guide>
        <p15:guide id="5" pos="71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8198" cy="9367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911425" y="1628800"/>
            <a:ext cx="10368000" cy="3960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880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0000" indent="-270000" algn="l" defTabSz="914400" rtl="0" eaLnBrk="1" latinLnBrk="0" hangingPunct="1">
        <a:lnSpc>
          <a:spcPts val="2500"/>
        </a:lnSpc>
        <a:spcBef>
          <a:spcPts val="1000"/>
        </a:spcBef>
        <a:spcAft>
          <a:spcPts val="300"/>
        </a:spcAft>
        <a:buClr>
          <a:srgbClr val="0065AC"/>
        </a:buClr>
        <a:buFont typeface="Tahoma" panose="020B060403050404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68000" indent="-180000" algn="l" defTabSz="914400" rtl="0" eaLnBrk="1" latinLnBrk="0" hangingPunct="1">
        <a:lnSpc>
          <a:spcPts val="2100"/>
        </a:lnSpc>
        <a:spcBef>
          <a:spcPts val="500"/>
        </a:spcBef>
        <a:spcAft>
          <a:spcPts val="200"/>
        </a:spcAft>
        <a:buFont typeface="Tahoma" panose="020B0604030504040204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48000" indent="-180000" algn="l" defTabSz="914400" rtl="0" eaLnBrk="1" latinLnBrk="0" hangingPunct="1">
        <a:lnSpc>
          <a:spcPts val="1900"/>
        </a:lnSpc>
        <a:spcBef>
          <a:spcPts val="400"/>
        </a:spcBef>
        <a:spcAft>
          <a:spcPts val="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pvcenter.se/utrotnin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folkhalsomyndigheten.se/vaccin-funkar" TargetMode="Externa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Vaccinationer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Tiia Lepp</a:t>
            </a:r>
          </a:p>
          <a:p>
            <a:r>
              <a:rPr lang="sv-SE" dirty="0" smtClean="0"/>
              <a:t>11 maj 2023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88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HPV - Humant papillomvirus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200 HPV typer</a:t>
            </a:r>
          </a:p>
          <a:p>
            <a:r>
              <a:rPr lang="sv-SE" dirty="0" smtClean="0"/>
              <a:t>Ca 40 kan ge genitala infektioner</a:t>
            </a:r>
          </a:p>
          <a:p>
            <a:r>
              <a:rPr lang="sv-SE" dirty="0" smtClean="0"/>
              <a:t>12 högrisktyper som kan orsaka cancer: </a:t>
            </a:r>
          </a:p>
          <a:p>
            <a:pPr marL="0" indent="0">
              <a:buNone/>
            </a:pPr>
            <a:r>
              <a:rPr lang="sv-SE" b="1" dirty="0" smtClean="0"/>
              <a:t>16, 18, 31, 33</a:t>
            </a:r>
            <a:r>
              <a:rPr lang="sv-SE" dirty="0" smtClean="0"/>
              <a:t>, 35, 39, </a:t>
            </a:r>
            <a:r>
              <a:rPr lang="sv-SE" b="1" dirty="0" smtClean="0"/>
              <a:t>45</a:t>
            </a:r>
            <a:r>
              <a:rPr lang="sv-SE" dirty="0" smtClean="0"/>
              <a:t>, 51, </a:t>
            </a:r>
            <a:r>
              <a:rPr lang="sv-SE" b="1" dirty="0" smtClean="0"/>
              <a:t>52</a:t>
            </a:r>
            <a:r>
              <a:rPr lang="sv-SE" dirty="0" smtClean="0"/>
              <a:t>, 56, </a:t>
            </a:r>
            <a:r>
              <a:rPr lang="sv-SE" b="1" dirty="0" smtClean="0"/>
              <a:t>58</a:t>
            </a:r>
            <a:r>
              <a:rPr lang="sv-SE" dirty="0" smtClean="0"/>
              <a:t>, 59</a:t>
            </a:r>
          </a:p>
          <a:p>
            <a:r>
              <a:rPr lang="sv-SE" dirty="0" smtClean="0"/>
              <a:t>Lågrisktyper </a:t>
            </a:r>
            <a:r>
              <a:rPr lang="sv-SE" b="1" dirty="0" smtClean="0"/>
              <a:t>6</a:t>
            </a:r>
            <a:r>
              <a:rPr lang="sv-SE" dirty="0" smtClean="0"/>
              <a:t> och </a:t>
            </a:r>
            <a:r>
              <a:rPr lang="sv-SE" b="1" dirty="0" smtClean="0"/>
              <a:t>11</a:t>
            </a:r>
            <a:r>
              <a:rPr lang="sv-SE" dirty="0" smtClean="0"/>
              <a:t> orsakar </a:t>
            </a:r>
            <a:r>
              <a:rPr lang="sv-SE" dirty="0" err="1" smtClean="0"/>
              <a:t>kondylom</a:t>
            </a:r>
            <a:endParaRPr lang="sv-SE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72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Vaccin mot cancer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1225" y="1772816"/>
            <a:ext cx="6553002" cy="3965884"/>
          </a:xfrm>
        </p:spPr>
        <p:txBody>
          <a:bodyPr/>
          <a:lstStyle/>
          <a:p>
            <a:r>
              <a:rPr lang="sv-SE" dirty="0" smtClean="0"/>
              <a:t>Syftet med vaccination är att ge skydd mot cancer orsakad av HPV</a:t>
            </a:r>
          </a:p>
          <a:p>
            <a:r>
              <a:rPr lang="sv-SE" dirty="0" smtClean="0"/>
              <a:t>82 % av all HPV-orsakad cancer är livmoderhalscancer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7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911423" y="260648"/>
            <a:ext cx="10368198" cy="936774"/>
          </a:xfrm>
        </p:spPr>
        <p:txBody>
          <a:bodyPr/>
          <a:lstStyle/>
          <a:p>
            <a:r>
              <a:rPr lang="sv-SE" dirty="0" smtClean="0"/>
              <a:t>Vanligaste HPV-typer som orsakar cancer</a:t>
            </a:r>
            <a:endParaRPr lang="sv-SE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WHO. SAGE 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412776"/>
            <a:ext cx="8496944" cy="499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Effekt av HPV-vaccin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27448" y="1623704"/>
            <a:ext cx="7128793" cy="3965884"/>
          </a:xfrm>
        </p:spPr>
        <p:txBody>
          <a:bodyPr/>
          <a:lstStyle/>
          <a:p>
            <a:r>
              <a:rPr lang="sv-SE" dirty="0" smtClean="0"/>
              <a:t>97-98 % effekt mot allvarliga cellförändringar i kliniska prövningar</a:t>
            </a:r>
          </a:p>
          <a:p>
            <a:r>
              <a:rPr lang="sv-SE" dirty="0" smtClean="0"/>
              <a:t>Minskad förekomst av infektioner orsakade av HPV-typer som ingår i vacciner</a:t>
            </a:r>
          </a:p>
          <a:p>
            <a:r>
              <a:rPr lang="sv-SE" dirty="0" smtClean="0"/>
              <a:t>Minskad förekomst av </a:t>
            </a:r>
            <a:r>
              <a:rPr lang="sv-SE" dirty="0" err="1" smtClean="0"/>
              <a:t>kondylomer</a:t>
            </a:r>
            <a:r>
              <a:rPr lang="sv-SE" dirty="0" smtClean="0"/>
              <a:t> </a:t>
            </a:r>
          </a:p>
          <a:p>
            <a:r>
              <a:rPr lang="sv-SE" dirty="0" smtClean="0"/>
              <a:t>Minskad risk för allvarliga cellförändringar hos vaccinerade </a:t>
            </a:r>
          </a:p>
          <a:p>
            <a:r>
              <a:rPr lang="sv-SE" dirty="0" smtClean="0"/>
              <a:t>Stabilt god skyddseffekt över tid (minst 14 år)</a:t>
            </a:r>
          </a:p>
          <a:p>
            <a:r>
              <a:rPr lang="sv-SE" dirty="0" smtClean="0"/>
              <a:t>Dansk studie: 100 </a:t>
            </a:r>
            <a:r>
              <a:rPr lang="sv-SE" dirty="0"/>
              <a:t>% skydd mot HPV 16/18 relaterade cellförändringar (CIN2) 14 år efter vaccination, inga tecken på minskat skydd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3098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8774" y="109420"/>
            <a:ext cx="10368198" cy="936774"/>
          </a:xfrm>
        </p:spPr>
        <p:txBody>
          <a:bodyPr/>
          <a:lstStyle/>
          <a:p>
            <a:r>
              <a:rPr lang="sv-SE" dirty="0" smtClean="0"/>
              <a:t>Flockeffekter – förekomst av </a:t>
            </a:r>
            <a:r>
              <a:rPr lang="sv-SE" dirty="0" err="1" smtClean="0"/>
              <a:t>kondylom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" y="1412776"/>
            <a:ext cx="11819983" cy="4575707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/>
        </p:nvSpPr>
        <p:spPr>
          <a:xfrm>
            <a:off x="263352" y="6165304"/>
            <a:ext cx="8820472" cy="451006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1200" i="1" smtClean="0"/>
              <a:t>Herweijer E et al, Vaccine 2018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35231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226" y="404664"/>
            <a:ext cx="6696942" cy="936774"/>
          </a:xfrm>
        </p:spPr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kydd mot livmoderhalscancer (1)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HPV </a:t>
            </a:r>
            <a:r>
              <a:rPr lang="en-US" dirty="0"/>
              <a:t>Vaccination and the Risk of Invasive Cervical </a:t>
            </a:r>
            <a:r>
              <a:rPr lang="en-US" dirty="0" smtClean="0"/>
              <a:t>Cancer.</a:t>
            </a:r>
            <a:r>
              <a:rPr lang="en-US" i="1" dirty="0"/>
              <a:t> Lei et </a:t>
            </a:r>
            <a:r>
              <a:rPr lang="en-US" i="1" dirty="0" smtClean="0"/>
              <a:t>al. N </a:t>
            </a:r>
            <a:r>
              <a:rPr lang="en-US" i="1" dirty="0" err="1" smtClean="0"/>
              <a:t>Engl</a:t>
            </a:r>
            <a:r>
              <a:rPr lang="en-US" i="1" dirty="0" smtClean="0"/>
              <a:t> J Med 2020</a:t>
            </a:r>
            <a:endParaRPr lang="sv-SE" i="1" dirty="0" smtClean="0"/>
          </a:p>
          <a:p>
            <a:r>
              <a:rPr lang="sv-SE" dirty="0" smtClean="0"/>
              <a:t>Studietid: 2006-2017</a:t>
            </a:r>
          </a:p>
          <a:p>
            <a:r>
              <a:rPr lang="sv-SE" dirty="0" smtClean="0"/>
              <a:t>Studiepopulation: 1 672 983 flickor och kvinnor 10-30 år i Sverige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1 672 </a:t>
            </a:r>
            <a:endParaRPr lang="sv-SE" dirty="0"/>
          </a:p>
        </p:txBody>
      </p: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658463"/>
              </p:ext>
            </p:extLst>
          </p:nvPr>
        </p:nvGraphicFramePr>
        <p:xfrm>
          <a:off x="407369" y="2132856"/>
          <a:ext cx="6840760" cy="242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5">
                  <a:extLst>
                    <a:ext uri="{9D8B030D-6E8A-4147-A177-3AD203B41FA5}">
                      <a16:colId xmlns:a16="http://schemas.microsoft.com/office/drawing/2014/main" val="245613963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716686984"/>
                    </a:ext>
                  </a:extLst>
                </a:gridCol>
                <a:gridCol w="2520281">
                  <a:extLst>
                    <a:ext uri="{9D8B030D-6E8A-4147-A177-3AD203B41FA5}">
                      <a16:colId xmlns:a16="http://schemas.microsoft.com/office/drawing/2014/main" val="962504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Vaccinerade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Ovaccinerade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378834"/>
                  </a:ext>
                </a:extLst>
              </a:tr>
              <a:tr h="565264">
                <a:tc>
                  <a:txBody>
                    <a:bodyPr/>
                    <a:lstStyle/>
                    <a:p>
                      <a:r>
                        <a:rPr lang="sv-SE" dirty="0" smtClean="0"/>
                        <a:t>Antal personer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527 871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1 145 112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72932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sv-SE" dirty="0" smtClean="0"/>
                        <a:t>Antal cancerfall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19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538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22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Incidens, fall/100</a:t>
                      </a:r>
                      <a:r>
                        <a:rPr lang="sv-SE" baseline="0" dirty="0" smtClean="0"/>
                        <a:t> 000 </a:t>
                      </a:r>
                      <a:r>
                        <a:rPr lang="sv-SE" baseline="0" dirty="0" err="1" smtClean="0"/>
                        <a:t>personår</a:t>
                      </a:r>
                      <a:r>
                        <a:rPr lang="sv-SE" baseline="0" dirty="0" smtClean="0"/>
                        <a:t> (95 % KI)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5,27 (4,84-5,73)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0,73 (0,47-1,14)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07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12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226" y="404664"/>
            <a:ext cx="6768950" cy="936774"/>
          </a:xfrm>
        </p:spPr>
        <p:txBody>
          <a:bodyPr/>
          <a:lstStyle/>
          <a:p>
            <a:r>
              <a:rPr lang="sv-SE" dirty="0" smtClean="0"/>
              <a:t>Skydd mot livmoderhalscancer (1)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sv-SE" dirty="0" smtClean="0"/>
              <a:t>88 % lägre risk för livmoderhalscancer hos flickor vaccinerade före 17 års ålder</a:t>
            </a:r>
          </a:p>
          <a:p>
            <a:r>
              <a:rPr lang="sv-SE" dirty="0" smtClean="0"/>
              <a:t>53 % lägre risk hos vaccinerade i ålder 17-30 år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408" y="1700808"/>
            <a:ext cx="6428790" cy="449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8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5260" y="188640"/>
            <a:ext cx="6912966" cy="936774"/>
          </a:xfrm>
        </p:spPr>
        <p:txBody>
          <a:bodyPr/>
          <a:lstStyle/>
          <a:p>
            <a:r>
              <a:rPr lang="sv-SE" dirty="0" smtClean="0"/>
              <a:t>Skydd mot livmoderhalscancer (2)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5260" y="1484784"/>
            <a:ext cx="6553001" cy="3960788"/>
          </a:xfrm>
        </p:spPr>
        <p:txBody>
          <a:bodyPr/>
          <a:lstStyle/>
          <a:p>
            <a:r>
              <a:rPr lang="sv-SE" dirty="0" smtClean="0"/>
              <a:t>86 % lägre risk för livmoderhalscancer hos vaccinerade före 17 års ålder jämfört med ovaccinerade</a:t>
            </a:r>
          </a:p>
          <a:p>
            <a:r>
              <a:rPr lang="sv-SE" dirty="0" smtClean="0"/>
              <a:t>68 % lägre risk hos vaccinerade i 17-19 års ålder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Real-World Effectiveness of Human Papillomavirus Vaccination Against Cervical </a:t>
            </a:r>
            <a:r>
              <a:rPr lang="en-US" dirty="0" smtClean="0"/>
              <a:t>Cancer. </a:t>
            </a:r>
            <a:r>
              <a:rPr lang="en-US" i="1" dirty="0" err="1" smtClean="0"/>
              <a:t>Kjaer</a:t>
            </a:r>
            <a:r>
              <a:rPr lang="en-US" i="1" dirty="0" smtClean="0"/>
              <a:t> S. J </a:t>
            </a:r>
            <a:r>
              <a:rPr lang="en-US" i="1" dirty="0"/>
              <a:t>N</a:t>
            </a:r>
            <a:r>
              <a:rPr lang="en-US" i="1" dirty="0" smtClean="0"/>
              <a:t>atl </a:t>
            </a:r>
            <a:r>
              <a:rPr lang="en-US" i="1" dirty="0" err="1" smtClean="0"/>
              <a:t>Canc</a:t>
            </a:r>
            <a:r>
              <a:rPr lang="en-US" i="1" dirty="0" smtClean="0"/>
              <a:t> </a:t>
            </a:r>
            <a:r>
              <a:rPr lang="en-US" i="1" dirty="0" err="1" smtClean="0"/>
              <a:t>Inst</a:t>
            </a:r>
            <a:r>
              <a:rPr lang="en-US" i="1" dirty="0" smtClean="0"/>
              <a:t> 2021</a:t>
            </a:r>
          </a:p>
          <a:p>
            <a:r>
              <a:rPr lang="sv-SE" dirty="0"/>
              <a:t>Studietid: 2006-2019</a:t>
            </a:r>
          </a:p>
          <a:p>
            <a:r>
              <a:rPr lang="sv-SE" dirty="0"/>
              <a:t>Studiepopulation: 867 689 kvinnor 17-30 år i Danmark</a:t>
            </a:r>
          </a:p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3015016"/>
            <a:ext cx="4616687" cy="36387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888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kydd mot cancer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8" y="1628800"/>
            <a:ext cx="6553001" cy="3960788"/>
          </a:xfrm>
        </p:spPr>
        <p:txBody>
          <a:bodyPr/>
          <a:lstStyle/>
          <a:p>
            <a:r>
              <a:rPr lang="en-US" dirty="0" smtClean="0"/>
              <a:t>100 % </a:t>
            </a:r>
            <a:r>
              <a:rPr lang="en-US" dirty="0" err="1" smtClean="0"/>
              <a:t>skydd</a:t>
            </a:r>
            <a:r>
              <a:rPr lang="en-US" dirty="0" smtClean="0"/>
              <a:t> mot HPV-</a:t>
            </a:r>
            <a:r>
              <a:rPr lang="en-US" dirty="0" err="1" smtClean="0"/>
              <a:t>positiv</a:t>
            </a:r>
            <a:r>
              <a:rPr lang="en-US" dirty="0" smtClean="0"/>
              <a:t> cancer</a:t>
            </a:r>
          </a:p>
          <a:p>
            <a:r>
              <a:rPr lang="en-US" dirty="0" smtClean="0"/>
              <a:t>17 </a:t>
            </a:r>
            <a:r>
              <a:rPr lang="en-US" dirty="0"/>
              <a:t>HPV-</a:t>
            </a:r>
            <a:r>
              <a:rPr lang="en-US" dirty="0" err="1"/>
              <a:t>positiva</a:t>
            </a:r>
            <a:r>
              <a:rPr lang="en-US" dirty="0"/>
              <a:t> </a:t>
            </a:r>
            <a:r>
              <a:rPr lang="en-US" dirty="0" err="1"/>
              <a:t>cancerfall</a:t>
            </a:r>
            <a:r>
              <a:rPr lang="en-US" dirty="0"/>
              <a:t> </a:t>
            </a:r>
            <a:r>
              <a:rPr lang="en-US" dirty="0" smtClean="0"/>
              <a:t>hos </a:t>
            </a:r>
            <a:r>
              <a:rPr lang="en-US" dirty="0" err="1"/>
              <a:t>ovaccinerade</a:t>
            </a:r>
            <a:r>
              <a:rPr lang="en-US" dirty="0"/>
              <a:t>, </a:t>
            </a:r>
            <a:r>
              <a:rPr lang="en-US" dirty="0" err="1" smtClean="0"/>
              <a:t>varav</a:t>
            </a:r>
            <a:r>
              <a:rPr lang="en-US" dirty="0" smtClean="0"/>
              <a:t> 14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livmoderhalscancer</a:t>
            </a:r>
            <a:endParaRPr lang="en-US" dirty="0" smtClean="0"/>
          </a:p>
          <a:p>
            <a:r>
              <a:rPr lang="en-US" dirty="0" smtClean="0"/>
              <a:t>Inga </a:t>
            </a:r>
            <a:r>
              <a:rPr lang="en-US" dirty="0" err="1" smtClean="0"/>
              <a:t>cancerfall</a:t>
            </a:r>
            <a:r>
              <a:rPr lang="en-US" dirty="0" smtClean="0"/>
              <a:t> hos </a:t>
            </a:r>
            <a:r>
              <a:rPr lang="en-US" dirty="0" err="1" smtClean="0"/>
              <a:t>vaccinerade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Platshållare för innehåll 4"/>
          <p:cNvSpPr>
            <a:spLocks noGrp="1"/>
          </p:cNvSpPr>
          <p:nvPr>
            <p:ph idx="10"/>
          </p:nvPr>
        </p:nvSpPr>
        <p:spPr>
          <a:xfrm>
            <a:off x="8184232" y="1016732"/>
            <a:ext cx="3168550" cy="5184924"/>
          </a:xfrm>
        </p:spPr>
        <p:txBody>
          <a:bodyPr/>
          <a:lstStyle/>
          <a:p>
            <a:r>
              <a:rPr lang="en-US" dirty="0"/>
              <a:t>Human papillomavirus vaccine efficacy against invasive, HPV-positive cancers: population-based follow-up of a cluster-</a:t>
            </a:r>
            <a:r>
              <a:rPr lang="en-US" dirty="0" err="1"/>
              <a:t>randomised</a:t>
            </a:r>
            <a:r>
              <a:rPr lang="en-US" dirty="0"/>
              <a:t> </a:t>
            </a:r>
            <a:r>
              <a:rPr lang="en-US" dirty="0" smtClean="0"/>
              <a:t>trial. </a:t>
            </a:r>
            <a:r>
              <a:rPr lang="en-US" i="1" dirty="0" err="1" smtClean="0"/>
              <a:t>Lehtinen</a:t>
            </a:r>
            <a:r>
              <a:rPr lang="en-US" i="1" dirty="0" smtClean="0"/>
              <a:t> </a:t>
            </a:r>
            <a:r>
              <a:rPr lang="en-US" i="1" dirty="0"/>
              <a:t>et al </a:t>
            </a:r>
            <a:r>
              <a:rPr lang="en-US" i="1" dirty="0" smtClean="0"/>
              <a:t>. 2021</a:t>
            </a:r>
          </a:p>
          <a:p>
            <a:r>
              <a:rPr lang="sv-SE" dirty="0"/>
              <a:t>Studietid: 2007-2019</a:t>
            </a:r>
          </a:p>
          <a:p>
            <a:r>
              <a:rPr lang="sv-SE" dirty="0"/>
              <a:t>Studiepopulation: 3300 vaccinerade, 16 500 ovaccinerade</a:t>
            </a:r>
          </a:p>
          <a:p>
            <a:r>
              <a:rPr lang="sv-SE" dirty="0"/>
              <a:t>Vaccinerade 2002-2005 i 16-17 års ålder</a:t>
            </a:r>
          </a:p>
          <a:p>
            <a:endParaRPr lang="en-US" i="1" dirty="0"/>
          </a:p>
          <a:p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89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Säkerhet av HPV-vaccin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Mycket säkert vaccin</a:t>
            </a:r>
          </a:p>
          <a:p>
            <a:r>
              <a:rPr lang="sv-SE" dirty="0" smtClean="0"/>
              <a:t>Över 500 miljoner doser levererats i världen</a:t>
            </a:r>
          </a:p>
          <a:p>
            <a:r>
              <a:rPr lang="sv-SE" dirty="0" smtClean="0"/>
              <a:t>Inga allvarliga biverkningar har identifierats efter godkännandet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31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3352" y="2014478"/>
            <a:ext cx="9972648" cy="1762376"/>
          </a:xfrm>
        </p:spPr>
        <p:txBody>
          <a:bodyPr/>
          <a:lstStyle/>
          <a:p>
            <a:r>
              <a:rPr lang="sv-SE" dirty="0" smtClean="0"/>
              <a:t>Fokus på HPV-vaccin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5613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Eliminering av livmoderhalscancer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1542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Global strategi för eliminering av livmoderhalscancer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En värld utan livmoderhalscancer som folkhälsoproblem</a:t>
            </a:r>
          </a:p>
          <a:p>
            <a:r>
              <a:rPr lang="sv-SE" dirty="0" smtClean="0"/>
              <a:t>Definition av eliminering: 4 fall/100 000 </a:t>
            </a:r>
          </a:p>
          <a:p>
            <a:endParaRPr lang="sv-SE" dirty="0"/>
          </a:p>
          <a:p>
            <a:r>
              <a:rPr lang="sv-SE" dirty="0" smtClean="0"/>
              <a:t>Den 4:e vanligaste cancerformen hos kvinnor</a:t>
            </a:r>
          </a:p>
          <a:p>
            <a:r>
              <a:rPr lang="sv-SE" dirty="0" smtClean="0"/>
              <a:t>Över 600 000 kvinnor insjuknar varje år</a:t>
            </a:r>
            <a:endParaRPr lang="sv-SE" dirty="0"/>
          </a:p>
          <a:p>
            <a:r>
              <a:rPr lang="sv-SE" dirty="0"/>
              <a:t>342 000 </a:t>
            </a:r>
            <a:r>
              <a:rPr lang="sv-SE" dirty="0" smtClean="0"/>
              <a:t>kvinnor dör varje år</a:t>
            </a:r>
            <a:endParaRPr lang="sv-SE" dirty="0"/>
          </a:p>
          <a:p>
            <a:r>
              <a:rPr lang="sv-SE" dirty="0"/>
              <a:t>90 % </a:t>
            </a:r>
            <a:r>
              <a:rPr lang="sv-SE" dirty="0" smtClean="0"/>
              <a:t>av alla fall i låg- och medelinkomstländerna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512" y="1700808"/>
            <a:ext cx="287092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02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WHO mål till 2030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Vaccination</a:t>
            </a:r>
            <a:r>
              <a:rPr lang="en-US" dirty="0"/>
              <a:t>: 90%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flickor</a:t>
            </a:r>
            <a:r>
              <a:rPr lang="en-US" dirty="0" smtClean="0"/>
              <a:t> </a:t>
            </a:r>
            <a:r>
              <a:rPr lang="en-US" dirty="0" err="1" smtClean="0"/>
              <a:t>vaccinerade</a:t>
            </a:r>
            <a:r>
              <a:rPr lang="en-US" dirty="0" smtClean="0"/>
              <a:t> mot HPV vid 15 </a:t>
            </a:r>
            <a:r>
              <a:rPr lang="en-US" dirty="0" err="1" smtClean="0"/>
              <a:t>års</a:t>
            </a:r>
            <a:r>
              <a:rPr lang="en-US" dirty="0" smtClean="0"/>
              <a:t> </a:t>
            </a:r>
            <a:r>
              <a:rPr lang="en-US" dirty="0" err="1" smtClean="0"/>
              <a:t>ålder</a:t>
            </a:r>
            <a:r>
              <a:rPr lang="en-US" dirty="0"/>
              <a:t> </a:t>
            </a:r>
          </a:p>
          <a:p>
            <a:r>
              <a:rPr lang="en-US" b="1" dirty="0"/>
              <a:t>Screening</a:t>
            </a:r>
            <a:r>
              <a:rPr lang="en-US" dirty="0"/>
              <a:t>: 70%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kvinnor</a:t>
            </a:r>
            <a:r>
              <a:rPr lang="en-US" dirty="0" smtClean="0"/>
              <a:t> </a:t>
            </a:r>
            <a:r>
              <a:rPr lang="en-US" dirty="0" err="1" smtClean="0"/>
              <a:t>screenade</a:t>
            </a:r>
            <a:r>
              <a:rPr lang="en-US" dirty="0" smtClean="0"/>
              <a:t> till 35 </a:t>
            </a:r>
            <a:r>
              <a:rPr lang="en-US" dirty="0" err="1" smtClean="0"/>
              <a:t>och</a:t>
            </a:r>
            <a:r>
              <a:rPr lang="en-US" dirty="0" smtClean="0"/>
              <a:t> 45 </a:t>
            </a:r>
            <a:r>
              <a:rPr lang="en-US" dirty="0" err="1" smtClean="0"/>
              <a:t>års</a:t>
            </a:r>
            <a:r>
              <a:rPr lang="en-US" dirty="0" smtClean="0"/>
              <a:t> </a:t>
            </a:r>
            <a:r>
              <a:rPr lang="en-US" dirty="0" err="1" smtClean="0"/>
              <a:t>ålder</a:t>
            </a:r>
            <a:r>
              <a:rPr lang="en-US" dirty="0" smtClean="0"/>
              <a:t> </a:t>
            </a:r>
          </a:p>
          <a:p>
            <a:r>
              <a:rPr lang="en-US" b="1" dirty="0" err="1" smtClean="0"/>
              <a:t>Behandling</a:t>
            </a:r>
            <a:r>
              <a:rPr lang="en-US" dirty="0" smtClean="0"/>
              <a:t>: 90%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kvinnor</a:t>
            </a:r>
            <a:r>
              <a:rPr lang="en-US" dirty="0" smtClean="0"/>
              <a:t> med </a:t>
            </a:r>
            <a:r>
              <a:rPr lang="en-US" dirty="0" err="1" smtClean="0"/>
              <a:t>förstadier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cancer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invasiv</a:t>
            </a:r>
            <a:r>
              <a:rPr lang="en-US" dirty="0" smtClean="0"/>
              <a:t> cancer </a:t>
            </a:r>
            <a:r>
              <a:rPr lang="en-US" dirty="0" err="1" smtClean="0"/>
              <a:t>behandlade</a:t>
            </a:r>
            <a:endParaRPr lang="en-US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latshållare för innehåll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537" y="3717032"/>
            <a:ext cx="4896544" cy="26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07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HPV-vaccination i världen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091" y="1556792"/>
            <a:ext cx="7366929" cy="4392488"/>
          </a:xfrm>
          <a:prstGeom prst="rect">
            <a:avLst/>
          </a:prstGeom>
        </p:spPr>
      </p:pic>
      <p:sp>
        <p:nvSpPr>
          <p:cNvPr id="7" name="Platshållare för innehåll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sv-SE" dirty="0" smtClean="0"/>
              <a:t>HPV-vaccination av flickor  i 125 länder</a:t>
            </a:r>
          </a:p>
          <a:p>
            <a:r>
              <a:rPr lang="sv-SE" dirty="0" smtClean="0"/>
              <a:t>HPV-vaccination av pojkar i 47 länder</a:t>
            </a:r>
          </a:p>
          <a:p>
            <a:r>
              <a:rPr lang="sv-SE" dirty="0" smtClean="0"/>
              <a:t>2021</a:t>
            </a:r>
            <a:r>
              <a:rPr lang="sv-SE" dirty="0"/>
              <a:t>: 20 % </a:t>
            </a:r>
            <a:r>
              <a:rPr lang="sv-SE" dirty="0" smtClean="0"/>
              <a:t>av 15-åriga </a:t>
            </a:r>
            <a:r>
              <a:rPr lang="sv-SE" dirty="0"/>
              <a:t>flickor </a:t>
            </a:r>
            <a:r>
              <a:rPr lang="sv-SE" dirty="0" smtClean="0"/>
              <a:t>vaccinerade </a:t>
            </a:r>
            <a:r>
              <a:rPr lang="sv-SE" dirty="0"/>
              <a:t>med 1 dos, 5% av pojkar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5414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Sverige fritt från livmoderhalscancer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1422" y="1628800"/>
            <a:ext cx="7200801" cy="3965884"/>
          </a:xfrm>
        </p:spPr>
        <p:txBody>
          <a:bodyPr/>
          <a:lstStyle/>
          <a:p>
            <a:r>
              <a:rPr lang="sv-SE" dirty="0" smtClean="0"/>
              <a:t>Om spridningen stoppas med vaccination och </a:t>
            </a:r>
            <a:r>
              <a:rPr lang="sv-SE" dirty="0"/>
              <a:t>de som redan kan ha smittats har fått HPV-screening </a:t>
            </a:r>
            <a:r>
              <a:rPr lang="sv-SE" dirty="0" smtClean="0"/>
              <a:t>kan livmoderhalscancer utrotas permanent i </a:t>
            </a:r>
            <a:r>
              <a:rPr lang="sv-SE" dirty="0"/>
              <a:t>Sverige. </a:t>
            </a:r>
            <a:endParaRPr lang="sv-SE" dirty="0" smtClean="0"/>
          </a:p>
          <a:p>
            <a:r>
              <a:rPr lang="sv-SE" dirty="0" smtClean="0"/>
              <a:t>Alla regioner erbjuder kvinnor 1994-1999 HPV-vaccination och screening</a:t>
            </a:r>
          </a:p>
          <a:p>
            <a:r>
              <a:rPr lang="sv-SE" dirty="0" smtClean="0"/>
              <a:t>Startade maj 2021</a:t>
            </a:r>
          </a:p>
          <a:p>
            <a:r>
              <a:rPr lang="sv-SE" dirty="0" smtClean="0"/>
              <a:t>Nationella </a:t>
            </a:r>
            <a:r>
              <a:rPr lang="sv-SE" dirty="0"/>
              <a:t>Kvalitetsregistret för </a:t>
            </a:r>
            <a:r>
              <a:rPr lang="sv-SE" dirty="0" smtClean="0"/>
              <a:t>Cervixcancerprevention, Karolinska Institutet, regionerna</a:t>
            </a:r>
          </a:p>
          <a:p>
            <a:r>
              <a:rPr lang="sv-SE" dirty="0">
                <a:hlinkClick r:id="rId3"/>
              </a:rPr>
              <a:t>Utrotning av HPV och livmoderhalscancer – </a:t>
            </a:r>
            <a:r>
              <a:rPr lang="sv-SE" dirty="0" err="1" smtClean="0">
                <a:hlinkClick r:id="rId3"/>
              </a:rPr>
              <a:t>hpvcenter</a:t>
            </a:r>
            <a:endParaRPr lang="sv-SE" dirty="0" smtClean="0"/>
          </a:p>
          <a:p>
            <a:r>
              <a:rPr lang="sv-SE" dirty="0"/>
              <a:t>Jämlik och effektiv cancervård </a:t>
            </a:r>
            <a:r>
              <a:rPr lang="sv-SE" dirty="0" smtClean="0"/>
              <a:t>2023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76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Räcker det med 1 dos HPV-vaccin?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0137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Brist på HPV-vaccin, alla länder kunde inte införa vaccination </a:t>
            </a:r>
          </a:p>
          <a:p>
            <a:r>
              <a:rPr lang="sv-SE" dirty="0" smtClean="0"/>
              <a:t>Låg vaccinationstäckning globalt</a:t>
            </a:r>
          </a:p>
          <a:p>
            <a:r>
              <a:rPr lang="sv-SE" dirty="0" smtClean="0"/>
              <a:t>Praktiska utmaningar i implementering av vaccinationsprogram </a:t>
            </a:r>
          </a:p>
          <a:p>
            <a:r>
              <a:rPr lang="sv-SE" dirty="0" smtClean="0"/>
              <a:t>Nya studier för att utvärdera 1-dosschema startades </a:t>
            </a:r>
          </a:p>
          <a:p>
            <a:r>
              <a:rPr lang="sv-SE" dirty="0" smtClean="0"/>
              <a:t>Uppföljning av tidigare studiekohorter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4814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6553200" cy="936774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1 dos </a:t>
            </a:r>
            <a:r>
              <a:rPr lang="sv-SE" dirty="0"/>
              <a:t>jämfört med 2 eller 3 doser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Immunogenicity and safety of one-dose human papillomavirus vaccine compared with two or three doses in Tanzanian girls (</a:t>
            </a:r>
            <a:r>
              <a:rPr lang="en-US" dirty="0" err="1"/>
              <a:t>DoRIS</a:t>
            </a:r>
            <a:r>
              <a:rPr lang="en-US" dirty="0"/>
              <a:t>): an open-label, </a:t>
            </a:r>
            <a:r>
              <a:rPr lang="en-US" dirty="0" err="1"/>
              <a:t>randomised</a:t>
            </a:r>
            <a:r>
              <a:rPr lang="en-US" dirty="0"/>
              <a:t>, non-inferiority trial. </a:t>
            </a:r>
            <a:r>
              <a:rPr lang="en-US" i="1" dirty="0"/>
              <a:t>Lancet Global Health. Watson-Jones et al.</a:t>
            </a:r>
          </a:p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Main graphic"/>
          <p:cNvPicPr>
            <a:picLocks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623392" y="1677054"/>
            <a:ext cx="6408711" cy="46322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9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WHO rekommendationer december 2022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8649" y="1844824"/>
            <a:ext cx="6553002" cy="3965884"/>
          </a:xfrm>
        </p:spPr>
        <p:txBody>
          <a:bodyPr/>
          <a:lstStyle/>
          <a:p>
            <a:pPr lvl="0"/>
            <a:r>
              <a:rPr lang="sv-SE" dirty="0" smtClean="0"/>
              <a:t>1- eller 2-dosschema för flickor 9-14 år</a:t>
            </a:r>
            <a:endParaRPr lang="sv-SE" dirty="0"/>
          </a:p>
          <a:p>
            <a:pPr lvl="0"/>
            <a:r>
              <a:rPr lang="en-GB" dirty="0" smtClean="0"/>
              <a:t>1- </a:t>
            </a:r>
            <a:r>
              <a:rPr lang="en-GB" dirty="0" err="1" smtClean="0"/>
              <a:t>eller</a:t>
            </a:r>
            <a:r>
              <a:rPr lang="en-GB" dirty="0" smtClean="0"/>
              <a:t> 2-dosschema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flickor</a:t>
            </a:r>
            <a:r>
              <a:rPr lang="en-GB" dirty="0" smtClean="0"/>
              <a:t>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kvinnor</a:t>
            </a:r>
            <a:r>
              <a:rPr lang="en-GB" dirty="0"/>
              <a:t> 15-20 </a:t>
            </a:r>
            <a:r>
              <a:rPr lang="sv-SE" dirty="0" smtClean="0"/>
              <a:t>år</a:t>
            </a:r>
            <a:endParaRPr lang="sv-SE" dirty="0"/>
          </a:p>
          <a:p>
            <a:pPr lvl="0"/>
            <a:r>
              <a:rPr lang="en-GB" dirty="0" smtClean="0"/>
              <a:t>2-dosschema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kvinnor</a:t>
            </a:r>
            <a:r>
              <a:rPr lang="en-GB" dirty="0" smtClean="0"/>
              <a:t> 21 </a:t>
            </a:r>
            <a:r>
              <a:rPr lang="en-GB" dirty="0" err="1" smtClean="0"/>
              <a:t>år</a:t>
            </a:r>
            <a:r>
              <a:rPr lang="en-GB" dirty="0" smtClean="0"/>
              <a:t>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äldre</a:t>
            </a:r>
            <a:r>
              <a:rPr lang="en-GB" dirty="0"/>
              <a:t> 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27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Vaccinationstäckning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366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Innehåll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HPV-vaccin: vaccin mot cancer </a:t>
            </a:r>
          </a:p>
          <a:p>
            <a:r>
              <a:rPr lang="sv-SE" dirty="0" smtClean="0"/>
              <a:t>Effekt och säkerhet</a:t>
            </a:r>
          </a:p>
          <a:p>
            <a:r>
              <a:rPr lang="sv-SE" dirty="0" smtClean="0"/>
              <a:t>Global och nationell strategi för eliminering av livmoderhalscancer</a:t>
            </a:r>
          </a:p>
          <a:p>
            <a:r>
              <a:rPr lang="sv-SE" dirty="0" smtClean="0"/>
              <a:t>1-dosschema för HPV-vaccination?</a:t>
            </a:r>
          </a:p>
          <a:p>
            <a:r>
              <a:rPr lang="sv-SE" dirty="0" smtClean="0"/>
              <a:t>Vaccinationstäckning</a:t>
            </a:r>
          </a:p>
          <a:p>
            <a:r>
              <a:rPr lang="sv-SE" dirty="0"/>
              <a:t>U</a:t>
            </a:r>
            <a:r>
              <a:rPr lang="sv-SE" dirty="0" smtClean="0"/>
              <a:t>tbildnings- och informationsmaterial från Folkhälsomyndigheten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39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Vaccinationstäckning i Sverige</a:t>
            </a:r>
            <a:br>
              <a:rPr lang="sv-SE" dirty="0" smtClean="0"/>
            </a:br>
            <a:r>
              <a:rPr lang="sv-SE" sz="2400" dirty="0" smtClean="0"/>
              <a:t>HPV-vaccin, vaccinationer tom 2022-12-31</a:t>
            </a:r>
            <a:endParaRPr lang="sv-SE" sz="1400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320753"/>
              </p:ext>
            </p:extLst>
          </p:nvPr>
        </p:nvGraphicFramePr>
        <p:xfrm>
          <a:off x="911226" y="1484784"/>
          <a:ext cx="763304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6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Vaccinationstäckning i jämförelse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56650"/>
              </p:ext>
            </p:extLst>
          </p:nvPr>
        </p:nvGraphicFramePr>
        <p:xfrm>
          <a:off x="926613" y="2420888"/>
          <a:ext cx="6553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557491838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58180916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171453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Flickor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Pojkar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59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Sverige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82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57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Danmark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78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Finland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73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60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76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Norge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93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91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19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Storbritannien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78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90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USA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61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56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25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Australien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81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606586"/>
                  </a:ext>
                </a:extLst>
              </a:tr>
            </a:tbl>
          </a:graphicData>
        </a:graphic>
      </p:graphicFrame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885694" y="1628800"/>
            <a:ext cx="7345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Andelen vaccinerade med 2 doser HPV-vaccin (%)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538816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30843" y="400187"/>
            <a:ext cx="6553200" cy="936774"/>
          </a:xfrm>
        </p:spPr>
        <p:txBody>
          <a:bodyPr/>
          <a:lstStyle/>
          <a:p>
            <a:r>
              <a:rPr lang="sv-SE" dirty="0" smtClean="0"/>
              <a:t>Skillnader i vaccinationstäckning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1226" y="1988840"/>
            <a:ext cx="6048672" cy="3960788"/>
          </a:xfrm>
        </p:spPr>
        <p:txBody>
          <a:bodyPr/>
          <a:lstStyle/>
          <a:p>
            <a:r>
              <a:rPr lang="en-US" dirty="0" err="1" smtClean="0"/>
              <a:t>Sociodemografiska</a:t>
            </a:r>
            <a:r>
              <a:rPr lang="en-US" dirty="0" smtClean="0"/>
              <a:t> </a:t>
            </a:r>
            <a:r>
              <a:rPr lang="en-US" dirty="0" err="1" smtClean="0"/>
              <a:t>faktorer</a:t>
            </a:r>
            <a:r>
              <a:rPr lang="en-US" dirty="0" smtClean="0"/>
              <a:t>, </a:t>
            </a:r>
            <a:r>
              <a:rPr lang="en-US" dirty="0" err="1" smtClean="0"/>
              <a:t>såsom</a:t>
            </a:r>
            <a:r>
              <a:rPr lang="en-US" dirty="0" smtClean="0"/>
              <a:t> </a:t>
            </a:r>
            <a:r>
              <a:rPr lang="en-US" dirty="0" err="1" smtClean="0"/>
              <a:t>föräldrarnas</a:t>
            </a:r>
            <a:r>
              <a:rPr lang="en-US" dirty="0" smtClean="0"/>
              <a:t> </a:t>
            </a:r>
            <a:r>
              <a:rPr lang="en-US" dirty="0" err="1" smtClean="0"/>
              <a:t>utbildning</a:t>
            </a:r>
            <a:r>
              <a:rPr lang="en-US" dirty="0" smtClean="0"/>
              <a:t>, </a:t>
            </a:r>
            <a:r>
              <a:rPr lang="en-US" dirty="0" err="1" smtClean="0"/>
              <a:t>inkomst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födelseland</a:t>
            </a:r>
            <a:r>
              <a:rPr lang="en-US" dirty="0" smtClean="0"/>
              <a:t>, </a:t>
            </a:r>
            <a:r>
              <a:rPr lang="en-US" dirty="0" err="1" smtClean="0"/>
              <a:t>påverkar</a:t>
            </a:r>
            <a:r>
              <a:rPr lang="en-US" dirty="0" smtClean="0"/>
              <a:t> </a:t>
            </a:r>
            <a:r>
              <a:rPr lang="en-US" dirty="0" err="1" smtClean="0"/>
              <a:t>vaccinationstäckning</a:t>
            </a:r>
            <a:endParaRPr lang="en-US" dirty="0" smtClean="0"/>
          </a:p>
          <a:p>
            <a:r>
              <a:rPr lang="en-US" dirty="0" err="1" smtClean="0"/>
              <a:t>Geografiska</a:t>
            </a:r>
            <a:r>
              <a:rPr lang="en-US" dirty="0" smtClean="0"/>
              <a:t> </a:t>
            </a:r>
            <a:r>
              <a:rPr lang="en-US" dirty="0" err="1" smtClean="0"/>
              <a:t>skillnader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Mode of HPV vaccination delivery and equity in vaccine uptake: </a:t>
            </a:r>
            <a:r>
              <a:rPr lang="en-US" dirty="0" smtClean="0"/>
              <a:t>A nationwide </a:t>
            </a:r>
            <a:r>
              <a:rPr lang="en-US" dirty="0"/>
              <a:t>cohort </a:t>
            </a:r>
            <a:r>
              <a:rPr lang="en-US" dirty="0" smtClean="0"/>
              <a:t>study. </a:t>
            </a:r>
            <a:r>
              <a:rPr lang="en-US" i="1" dirty="0" smtClean="0"/>
              <a:t>Wang J. </a:t>
            </a:r>
            <a:r>
              <a:rPr lang="en-US" i="1" dirty="0" err="1" smtClean="0"/>
              <a:t>Prev</a:t>
            </a:r>
            <a:r>
              <a:rPr lang="en-US" i="1" dirty="0" smtClean="0"/>
              <a:t> Med 2019</a:t>
            </a:r>
            <a:endParaRPr lang="en-US" i="1" dirty="0"/>
          </a:p>
          <a:p>
            <a:r>
              <a:rPr lang="en-US" dirty="0" smtClean="0"/>
              <a:t>Mapping </a:t>
            </a:r>
            <a:r>
              <a:rPr lang="en-US" dirty="0"/>
              <a:t>sociodemographic and geographical differences in human papillomavirus non-vaccination among young girls in Sweden. </a:t>
            </a:r>
            <a:r>
              <a:rPr lang="en-US" i="1" dirty="0" err="1"/>
              <a:t>Wemrell</a:t>
            </a:r>
            <a:r>
              <a:rPr lang="en-US" i="1" dirty="0"/>
              <a:t> M</a:t>
            </a:r>
            <a:r>
              <a:rPr lang="en-US" dirty="0"/>
              <a:t> </a:t>
            </a:r>
            <a:r>
              <a:rPr lang="en-US" i="1" dirty="0"/>
              <a:t>et al, </a:t>
            </a:r>
            <a:r>
              <a:rPr lang="en-US" i="1" dirty="0" err="1"/>
              <a:t>Scand</a:t>
            </a:r>
            <a:r>
              <a:rPr lang="en-US" i="1" dirty="0"/>
              <a:t> J Public </a:t>
            </a:r>
            <a:r>
              <a:rPr lang="en-US" i="1" dirty="0" smtClean="0"/>
              <a:t>Health 2023</a:t>
            </a:r>
            <a:endParaRPr lang="en-US" i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07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Statistik om vaccinationer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064" y="1628775"/>
            <a:ext cx="7614693" cy="468054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55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Vaccinationstäckning enligt NVR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Nationella vaccinationsregistret.</a:t>
            </a:r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851176"/>
              </p:ext>
            </p:extLst>
          </p:nvPr>
        </p:nvGraphicFramePr>
        <p:xfrm>
          <a:off x="911224" y="1628775"/>
          <a:ext cx="8713168" cy="424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46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Utmaningar med HPV-vaccinationer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2993" y="1916832"/>
            <a:ext cx="6553001" cy="3960788"/>
          </a:xfrm>
        </p:spPr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tudie</a:t>
            </a:r>
            <a:r>
              <a:rPr lang="en-US" dirty="0" smtClean="0"/>
              <a:t> om </a:t>
            </a:r>
            <a:r>
              <a:rPr lang="en-US" dirty="0" err="1" smtClean="0"/>
              <a:t>skolsköterskors</a:t>
            </a:r>
            <a:r>
              <a:rPr lang="en-US" dirty="0" smtClean="0"/>
              <a:t> </a:t>
            </a:r>
            <a:r>
              <a:rPr lang="en-US" dirty="0" err="1" smtClean="0"/>
              <a:t>erfarenheter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HPV-vaccination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barn</a:t>
            </a:r>
          </a:p>
          <a:p>
            <a:pPr marL="0" indent="0">
              <a:buNone/>
            </a:pPr>
            <a:r>
              <a:rPr lang="en-US" dirty="0" smtClean="0"/>
              <a:t>Barriers </a:t>
            </a:r>
            <a:r>
              <a:rPr lang="en-US" dirty="0"/>
              <a:t>in the school-based pan-gender HPV vaccination program in Sweden. </a:t>
            </a:r>
            <a:r>
              <a:rPr lang="en-US" i="1" dirty="0"/>
              <a:t>Enskär </a:t>
            </a:r>
            <a:r>
              <a:rPr lang="en-US" i="1" dirty="0" smtClean="0"/>
              <a:t>I, Vaccines 2023</a:t>
            </a:r>
            <a:endParaRPr lang="en-US" i="1" dirty="0"/>
          </a:p>
          <a:p>
            <a:endParaRPr lang="sv-SE" dirty="0" smtClean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64" y="692696"/>
            <a:ext cx="427071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Utbildnings- och informationsmaterial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08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prata om vaccination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/>
          <a:srcRect b="1903"/>
          <a:stretch/>
        </p:blipFill>
        <p:spPr>
          <a:xfrm>
            <a:off x="263352" y="1916832"/>
            <a:ext cx="6886708" cy="3839229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7228">
            <a:off x="6979380" y="349669"/>
            <a:ext cx="3186505" cy="44724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439" y="3212976"/>
            <a:ext cx="2283117" cy="32392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6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1" descr="image0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404662"/>
            <a:ext cx="8352038" cy="594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772816"/>
            <a:ext cx="1609892" cy="229395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1" name="Bildobjekt 10" descr="Bilden visar tre exempel på faktablad som är framtagn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93" y="688114"/>
            <a:ext cx="1620457" cy="2374012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6" name="Bildobjekt 5" descr="Bilden visar tre exempel på faktablad som är framtagn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11" y="3638017"/>
            <a:ext cx="1600439" cy="23740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pilkoppling 5"/>
          <p:cNvCxnSpPr/>
          <p:nvPr/>
        </p:nvCxnSpPr>
        <p:spPr>
          <a:xfrm>
            <a:off x="476371" y="4581128"/>
            <a:ext cx="11233248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78" y="2073636"/>
            <a:ext cx="3129066" cy="2188623"/>
          </a:xfrm>
          <a:prstGeom prst="rect">
            <a:avLst/>
          </a:prstGeom>
          <a:ln>
            <a:noFill/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4"/>
          <a:srcRect l="3984" t="5123" r="3977" b="4542"/>
          <a:stretch/>
        </p:blipFill>
        <p:spPr>
          <a:xfrm>
            <a:off x="3666430" y="2091598"/>
            <a:ext cx="3815640" cy="2170661"/>
          </a:xfrm>
          <a:prstGeom prst="rect">
            <a:avLst/>
          </a:prstGeom>
          <a:ln>
            <a:noFill/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056" y="2068958"/>
            <a:ext cx="3889863" cy="2188623"/>
          </a:xfrm>
          <a:prstGeom prst="rect">
            <a:avLst/>
          </a:prstGeom>
          <a:ln>
            <a:noFill/>
          </a:ln>
        </p:spPr>
      </p:pic>
      <p:sp>
        <p:nvSpPr>
          <p:cNvPr id="11" name="Rektangel 10"/>
          <p:cNvSpPr/>
          <p:nvPr/>
        </p:nvSpPr>
        <p:spPr>
          <a:xfrm>
            <a:off x="5319751" y="2035128"/>
            <a:ext cx="2306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00928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Fiona vaccinerar </a:t>
            </a:r>
            <a:r>
              <a:rPr lang="sv-SE" b="1" dirty="0" smtClean="0">
                <a:solidFill>
                  <a:srgbClr val="00928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sig </a:t>
            </a:r>
            <a:endParaRPr lang="sv-SE" b="1" dirty="0">
              <a:solidFill>
                <a:srgbClr val="00928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767408" y="4867170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Förskoleålder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7968208" y="4823355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</a:t>
            </a:r>
            <a:r>
              <a:rPr lang="sv-SE" dirty="0" smtClean="0"/>
              <a:t>ellanstadiet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433137" y="4864513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L</a:t>
            </a:r>
            <a:r>
              <a:rPr lang="sv-SE" dirty="0" smtClean="0"/>
              <a:t>ågstadiet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42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2" y="116632"/>
            <a:ext cx="10368198" cy="936774"/>
          </a:xfrm>
        </p:spPr>
        <p:txBody>
          <a:bodyPr/>
          <a:lstStyle/>
          <a:p>
            <a:r>
              <a:rPr lang="sv-SE" dirty="0" smtClean="0"/>
              <a:t>HPV-vaccination i Sverige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9416" y="1340768"/>
            <a:ext cx="8136904" cy="3965884"/>
          </a:xfrm>
        </p:spPr>
        <p:txBody>
          <a:bodyPr/>
          <a:lstStyle/>
          <a:p>
            <a:r>
              <a:rPr lang="sv-SE" dirty="0" smtClean="0"/>
              <a:t>2006: första HPV-vaccinet (Gardasil) godkänt</a:t>
            </a:r>
          </a:p>
          <a:p>
            <a:r>
              <a:rPr lang="sv-SE" dirty="0" smtClean="0"/>
              <a:t>2007-2012: Gardasil ingår i högkostnadsskydd för flickor 13-17 år</a:t>
            </a:r>
          </a:p>
          <a:p>
            <a:r>
              <a:rPr lang="sv-SE" dirty="0" smtClean="0"/>
              <a:t>2008: Socialstyrelsen beslutar om allmän vaccination av flickor i årskurs 5-6</a:t>
            </a:r>
          </a:p>
          <a:p>
            <a:r>
              <a:rPr lang="sv-SE" dirty="0" smtClean="0"/>
              <a:t>2012: Vaccination av flickor inom programmet börjar, </a:t>
            </a:r>
            <a:r>
              <a:rPr lang="sv-SE" dirty="0" err="1" smtClean="0"/>
              <a:t>catch-up</a:t>
            </a:r>
            <a:r>
              <a:rPr lang="sv-SE" dirty="0" smtClean="0"/>
              <a:t> vaccination av flickor födda 1993-1998</a:t>
            </a:r>
          </a:p>
          <a:p>
            <a:r>
              <a:rPr lang="sv-SE" dirty="0" smtClean="0"/>
              <a:t>2015: 2-dosschema införs</a:t>
            </a:r>
          </a:p>
          <a:p>
            <a:r>
              <a:rPr lang="sv-SE" dirty="0" smtClean="0"/>
              <a:t>2016: Kompletterande vaccination av flickor upp till 18 år, högkostnadsskydd för kvinnor 18-26 år</a:t>
            </a:r>
          </a:p>
          <a:p>
            <a:r>
              <a:rPr lang="sv-SE" dirty="0" smtClean="0"/>
              <a:t>2020: Vaccination av alla barn i årskurs 5 införs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82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Faktablad till elever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65322">
            <a:off x="3143672" y="1700808"/>
            <a:ext cx="3255257" cy="458595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7325">
            <a:off x="6240016" y="764704"/>
            <a:ext cx="3294940" cy="46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Webbsidor om vaccinationer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7566" y="1916832"/>
            <a:ext cx="6553002" cy="3965884"/>
          </a:xfrm>
        </p:spPr>
        <p:txBody>
          <a:bodyPr/>
          <a:lstStyle/>
          <a:p>
            <a:r>
              <a:rPr lang="sv-SE" dirty="0" smtClean="0"/>
              <a:t>Vaccinationer i skolan</a:t>
            </a:r>
          </a:p>
          <a:p>
            <a:pPr marL="0" indent="0">
              <a:buNone/>
            </a:pPr>
            <a:r>
              <a:rPr lang="sv-SE" dirty="0">
                <a:hlinkClick r:id="rId2"/>
              </a:rPr>
              <a:t>https://www.folkhalsomyndigheten.se/smittskydd-beredskap/vaccinationer/vaccinationer-i-skolan/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Vaccin funkar</a:t>
            </a:r>
          </a:p>
          <a:p>
            <a:pPr marL="0" indent="0">
              <a:buNone/>
            </a:pPr>
            <a:r>
              <a:rPr lang="sv-SE" dirty="0" smtClean="0">
                <a:hlinkClick r:id="rId2"/>
              </a:rPr>
              <a:t>www.folkhalsomyndigheten.se/vaccin-funkar</a:t>
            </a:r>
            <a:endParaRPr lang="sv-SE" dirty="0"/>
          </a:p>
          <a:p>
            <a:endParaRPr lang="sv-SE" dirty="0"/>
          </a:p>
        </p:txBody>
      </p:sp>
      <p:pic>
        <p:nvPicPr>
          <p:cNvPr id="5" name="Picture 4" descr="Film: Följ med när Fiona lär sig om mässling, påssjuka och röda hund, och varför vaccin gör att vi mår br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62" y="3356992"/>
            <a:ext cx="5153810" cy="289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9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9134"/>
            <a:ext cx="11737303" cy="66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Mässling i Sverige 1970-1992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818969"/>
              </p:ext>
            </p:extLst>
          </p:nvPr>
        </p:nvGraphicFramePr>
        <p:xfrm>
          <a:off x="983432" y="1628800"/>
          <a:ext cx="835292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124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Livmoderhalscancer i Sverige 2000-2021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Cancerregistret. Socialstyrelsen</a:t>
            </a:r>
            <a:endParaRPr lang="sv-SE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368465"/>
              </p:ext>
            </p:extLst>
          </p:nvPr>
        </p:nvGraphicFramePr>
        <p:xfrm>
          <a:off x="983432" y="1628800"/>
          <a:ext cx="7776864" cy="468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328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Tidsaspekten, </a:t>
            </a:r>
            <a:r>
              <a:rPr lang="sv-SE" dirty="0"/>
              <a:t>f</a:t>
            </a:r>
            <a:r>
              <a:rPr lang="sv-SE" dirty="0" smtClean="0"/>
              <a:t>rån HPV-infektion till cancer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1736" r="6648" b="26093"/>
          <a:stretch/>
        </p:blipFill>
        <p:spPr>
          <a:xfrm>
            <a:off x="479376" y="1412627"/>
            <a:ext cx="10560496" cy="3576942"/>
          </a:xfrm>
        </p:spPr>
      </p:pic>
      <p:cxnSp>
        <p:nvCxnSpPr>
          <p:cNvPr id="7" name="Rak pilkoppling 6"/>
          <p:cNvCxnSpPr/>
          <p:nvPr/>
        </p:nvCxnSpPr>
        <p:spPr>
          <a:xfrm flipV="1">
            <a:off x="767408" y="5389563"/>
            <a:ext cx="9289031" cy="1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8616280" y="55892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10 år eller senare</a:t>
            </a:r>
            <a:endParaRPr lang="sv-SE" b="1" dirty="0"/>
          </a:p>
        </p:txBody>
      </p:sp>
      <p:sp>
        <p:nvSpPr>
          <p:cNvPr id="13" name="textruta 12"/>
          <p:cNvSpPr txBox="1"/>
          <p:nvPr/>
        </p:nvSpPr>
        <p:spPr>
          <a:xfrm>
            <a:off x="6168008" y="56447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Upp till 5 år</a:t>
            </a:r>
            <a:endParaRPr lang="sv-SE" b="1" dirty="0"/>
          </a:p>
        </p:txBody>
      </p:sp>
      <p:sp>
        <p:nvSpPr>
          <p:cNvPr id="14" name="textruta 13"/>
          <p:cNvSpPr txBox="1"/>
          <p:nvPr/>
        </p:nvSpPr>
        <p:spPr>
          <a:xfrm>
            <a:off x="3548832" y="56447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1 år</a:t>
            </a:r>
            <a:endParaRPr lang="sv-SE" b="1" dirty="0"/>
          </a:p>
        </p:txBody>
      </p:sp>
      <p:sp>
        <p:nvSpPr>
          <p:cNvPr id="15" name="textruta 14"/>
          <p:cNvSpPr txBox="1"/>
          <p:nvPr/>
        </p:nvSpPr>
        <p:spPr>
          <a:xfrm>
            <a:off x="929656" y="56447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HPV-infektion</a:t>
            </a:r>
            <a:endParaRPr lang="sv-SE" b="1" dirty="0"/>
          </a:p>
        </p:txBody>
      </p:sp>
      <p:sp>
        <p:nvSpPr>
          <p:cNvPr id="16" name="Ellips 15"/>
          <p:cNvSpPr/>
          <p:nvPr/>
        </p:nvSpPr>
        <p:spPr>
          <a:xfrm>
            <a:off x="9624391" y="2924944"/>
            <a:ext cx="432048" cy="36004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68198" cy="936774"/>
          </a:xfrm>
        </p:spPr>
        <p:txBody>
          <a:bodyPr/>
          <a:lstStyle/>
          <a:p>
            <a:r>
              <a:rPr lang="sv-SE" dirty="0" smtClean="0"/>
              <a:t>Livmoderhalscancer</a:t>
            </a:r>
            <a:br>
              <a:rPr lang="sv-SE" dirty="0" smtClean="0"/>
            </a:br>
            <a:r>
              <a:rPr lang="sv-SE" sz="2400" dirty="0" smtClean="0"/>
              <a:t>Åldersfördelning bland fall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543523"/>
              </p:ext>
            </p:extLst>
          </p:nvPr>
        </p:nvGraphicFramePr>
        <p:xfrm>
          <a:off x="1055440" y="1556793"/>
          <a:ext cx="7632848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747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911224" y="1844675"/>
          <a:ext cx="8641160" cy="417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1224" y="476672"/>
            <a:ext cx="9145015" cy="911990"/>
          </a:xfrm>
        </p:spPr>
        <p:txBody>
          <a:bodyPr/>
          <a:lstStyle/>
          <a:p>
            <a:r>
              <a:rPr lang="sv-SE" dirty="0" smtClean="0"/>
              <a:t>Andra HPV-relaterade cancerformer</a:t>
            </a:r>
            <a:br>
              <a:rPr lang="sv-SE" dirty="0" smtClean="0"/>
            </a:br>
            <a:r>
              <a:rPr lang="sv-SE" sz="2800" dirty="0" smtClean="0"/>
              <a:t>Åldersfördelning bland fall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5404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SSISTID" val="bff30321-7436-48ea-aadb-1cafd72c933e"/>
  <p:tag name="ARTICULATE_SLIDE_COUNT" val="6"/>
  <p:tag name="ARTICULATE_PROJECT_OPEN" val="0"/>
</p:tagLst>
</file>

<file path=ppt/theme/theme1.xml><?xml version="1.0" encoding="utf-8"?>
<a:theme xmlns:a="http://schemas.openxmlformats.org/drawingml/2006/main" name="Fohm SE">
  <a:themeElements>
    <a:clrScheme name="Fohm 2021">
      <a:dk1>
        <a:sysClr val="windowText" lastClr="000000"/>
      </a:dk1>
      <a:lt1>
        <a:sysClr val="window" lastClr="FFFFFF"/>
      </a:lt1>
      <a:dk2>
        <a:srgbClr val="E6007E"/>
      </a:dk2>
      <a:lt2>
        <a:srgbClr val="009185"/>
      </a:lt2>
      <a:accent1>
        <a:srgbClr val="0065AC"/>
      </a:accent1>
      <a:accent2>
        <a:srgbClr val="951B81"/>
      </a:accent2>
      <a:accent3>
        <a:srgbClr val="FF6600"/>
      </a:accent3>
      <a:accent4>
        <a:srgbClr val="E30613"/>
      </a:accent4>
      <a:accent5>
        <a:srgbClr val="95C11F"/>
      </a:accent5>
      <a:accent6>
        <a:srgbClr val="009FE3"/>
      </a:accent6>
      <a:hlink>
        <a:srgbClr val="0065AC"/>
      </a:hlink>
      <a:folHlink>
        <a:srgbClr val="FFCC00"/>
      </a:folHlink>
    </a:clrScheme>
    <a:fontScheme name="FoHM 201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ekor 1 100%">
      <a:srgbClr val="E30613"/>
    </a:custClr>
    <a:custClr name="Dekor 1 60%">
      <a:srgbClr val="EE6A71"/>
    </a:custClr>
    <a:custClr name="Dekor 1 30%">
      <a:srgbClr val="F7B4B8"/>
    </a:custClr>
    <a:custClr name="Dekor 2 100%">
      <a:srgbClr val="951B81"/>
    </a:custClr>
    <a:custClr name="Dekor 2 60%">
      <a:srgbClr val="BF76B3"/>
    </a:custClr>
    <a:custClr name="Dekor 2 30%">
      <a:srgbClr val="DFBAD9"/>
    </a:custClr>
    <a:custClr name="Dekor 3 100%">
      <a:srgbClr val="009FE3"/>
    </a:custClr>
    <a:custClr name="Dekor 3 60%">
      <a:srgbClr val="66C5EE"/>
    </a:custClr>
    <a:custClr name="Dekor 3 30%">
      <a:srgbClr val="B2E2F7"/>
    </a:custClr>
    <a:custClr name="Dekor 4 100%">
      <a:srgbClr val="E6007E"/>
    </a:custClr>
    <a:custClr name="Dekor 4 60%">
      <a:srgbClr val="F066B2"/>
    </a:custClr>
    <a:custClr name="Dekor 4 30%">
      <a:srgbClr val="F7B2D8"/>
    </a:custClr>
    <a:custClr name="Dekor 5 100%">
      <a:srgbClr val="95C11F"/>
    </a:custClr>
    <a:custClr name="Dekor 5 60%">
      <a:srgbClr val="BFDA79"/>
    </a:custClr>
    <a:custClr name="Dekor 5 30%">
      <a:srgbClr val="DFECBB"/>
    </a:custClr>
    <a:custClr name="Orange 100%">
      <a:srgbClr val="FF6600"/>
    </a:custClr>
    <a:custClr name="Orange 60%">
      <a:srgbClr val="FFA466"/>
    </a:custClr>
    <a:custClr name="Orange 30%">
      <a:srgbClr val="FFD1B2"/>
    </a:custClr>
    <a:custClr name="Grön">
      <a:srgbClr val="009284"/>
    </a:custClr>
    <a:custClr name="Blå">
      <a:srgbClr val="0065AC"/>
    </a:custClr>
    <a:custClr name="Gul">
      <a:srgbClr val="F1C300"/>
    </a:custClr>
  </a:custClrLst>
  <a:extLst>
    <a:ext uri="{05A4C25C-085E-4340-85A3-A5531E510DB2}">
      <thm15:themeFamily xmlns:thm15="http://schemas.microsoft.com/office/thememl/2012/main" name="PPT Svensk.potx" id="{F4B2F860-141D-416D-BB1C-08F9DA99C920}" vid="{34F80954-66E7-417E-861C-CE2E9BB862EB}"/>
    </a:ext>
  </a:extLst>
</a:theme>
</file>

<file path=ppt/theme/theme2.xml><?xml version="1.0" encoding="utf-8"?>
<a:theme xmlns:a="http://schemas.openxmlformats.org/drawingml/2006/main" name="Fohm + Globala målen SE">
  <a:themeElements>
    <a:clrScheme name="Fohm 2021">
      <a:dk1>
        <a:sysClr val="windowText" lastClr="000000"/>
      </a:dk1>
      <a:lt1>
        <a:sysClr val="window" lastClr="FFFFFF"/>
      </a:lt1>
      <a:dk2>
        <a:srgbClr val="E6007E"/>
      </a:dk2>
      <a:lt2>
        <a:srgbClr val="009284"/>
      </a:lt2>
      <a:accent1>
        <a:srgbClr val="0065AC"/>
      </a:accent1>
      <a:accent2>
        <a:srgbClr val="951B81"/>
      </a:accent2>
      <a:accent3>
        <a:srgbClr val="FF6600"/>
      </a:accent3>
      <a:accent4>
        <a:srgbClr val="E30613"/>
      </a:accent4>
      <a:accent5>
        <a:srgbClr val="95C11F"/>
      </a:accent5>
      <a:accent6>
        <a:srgbClr val="009FE3"/>
      </a:accent6>
      <a:hlink>
        <a:srgbClr val="0065AC"/>
      </a:hlink>
      <a:folHlink>
        <a:srgbClr val="FF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vensk.potx" id="{F4B2F860-141D-416D-BB1C-08F9DA99C920}" vid="{4B78F872-F0EA-4F45-89C0-1BC9F1E9E1F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HM - Välj när diagram sparas">
    <a:dk1>
      <a:sysClr val="windowText" lastClr="000000"/>
    </a:dk1>
    <a:lt1>
      <a:sysClr val="window" lastClr="FFFFFF"/>
    </a:lt1>
    <a:dk2>
      <a:srgbClr val="A2A2A2"/>
    </a:dk2>
    <a:lt2>
      <a:srgbClr val="D8D8D8"/>
    </a:lt2>
    <a:accent1>
      <a:srgbClr val="009F80"/>
    </a:accent1>
    <a:accent2>
      <a:srgbClr val="82368C"/>
    </a:accent2>
    <a:accent3>
      <a:srgbClr val="ED7026"/>
    </a:accent3>
    <a:accent4>
      <a:srgbClr val="1E3C90"/>
    </a:accent4>
    <a:accent5>
      <a:srgbClr val="E4609F"/>
    </a:accent5>
    <a:accent6>
      <a:srgbClr val="006D68"/>
    </a:accent6>
    <a:hlink>
      <a:srgbClr val="005C9A"/>
    </a:hlink>
    <a:folHlink>
      <a:srgbClr val="005C9A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FoHM - Välj när diagram sparas">
    <a:dk1>
      <a:sysClr val="windowText" lastClr="000000"/>
    </a:dk1>
    <a:lt1>
      <a:sysClr val="window" lastClr="FFFFFF"/>
    </a:lt1>
    <a:dk2>
      <a:srgbClr val="A2A2A2"/>
    </a:dk2>
    <a:lt2>
      <a:srgbClr val="D8D8D8"/>
    </a:lt2>
    <a:accent1>
      <a:srgbClr val="009F80"/>
    </a:accent1>
    <a:accent2>
      <a:srgbClr val="82368C"/>
    </a:accent2>
    <a:accent3>
      <a:srgbClr val="ED7026"/>
    </a:accent3>
    <a:accent4>
      <a:srgbClr val="1E3C90"/>
    </a:accent4>
    <a:accent5>
      <a:srgbClr val="E4609F"/>
    </a:accent5>
    <a:accent6>
      <a:srgbClr val="006D68"/>
    </a:accent6>
    <a:hlink>
      <a:srgbClr val="005C9A"/>
    </a:hlink>
    <a:folHlink>
      <a:srgbClr val="005C9A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FoHM - Välj när diagram sparas">
    <a:dk1>
      <a:sysClr val="windowText" lastClr="000000"/>
    </a:dk1>
    <a:lt1>
      <a:sysClr val="window" lastClr="FFFFFF"/>
    </a:lt1>
    <a:dk2>
      <a:srgbClr val="A2A2A2"/>
    </a:dk2>
    <a:lt2>
      <a:srgbClr val="D8D8D8"/>
    </a:lt2>
    <a:accent1>
      <a:srgbClr val="009F80"/>
    </a:accent1>
    <a:accent2>
      <a:srgbClr val="82368C"/>
    </a:accent2>
    <a:accent3>
      <a:srgbClr val="ED7026"/>
    </a:accent3>
    <a:accent4>
      <a:srgbClr val="1E3C90"/>
    </a:accent4>
    <a:accent5>
      <a:srgbClr val="E4609F"/>
    </a:accent5>
    <a:accent6>
      <a:srgbClr val="006D68"/>
    </a:accent6>
    <a:hlink>
      <a:srgbClr val="005C9A"/>
    </a:hlink>
    <a:folHlink>
      <a:srgbClr val="005C9A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FoHM - Välj när diagram sparas">
    <a:dk1>
      <a:sysClr val="windowText" lastClr="000000"/>
    </a:dk1>
    <a:lt1>
      <a:sysClr val="window" lastClr="FFFFFF"/>
    </a:lt1>
    <a:dk2>
      <a:srgbClr val="A2A2A2"/>
    </a:dk2>
    <a:lt2>
      <a:srgbClr val="D8D8D8"/>
    </a:lt2>
    <a:accent1>
      <a:srgbClr val="009F80"/>
    </a:accent1>
    <a:accent2>
      <a:srgbClr val="82368C"/>
    </a:accent2>
    <a:accent3>
      <a:srgbClr val="ED7026"/>
    </a:accent3>
    <a:accent4>
      <a:srgbClr val="1E3C90"/>
    </a:accent4>
    <a:accent5>
      <a:srgbClr val="E4609F"/>
    </a:accent5>
    <a:accent6>
      <a:srgbClr val="006D68"/>
    </a:accent6>
    <a:hlink>
      <a:srgbClr val="005C9A"/>
    </a:hlink>
    <a:folHlink>
      <a:srgbClr val="005C9A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9292514-BFF2-4E15-B1BD-8D37C5720EEA}">
  <we:reference id="wa104051163" version="1.2.0.3" store="sv-SE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EF3F5BEB2DA2489CC82E47A9123174" ma:contentTypeVersion="0" ma:contentTypeDescription="Skapa ett nytt dokument." ma:contentTypeScope="" ma:versionID="7f135a959e710239a63e6bddd295c5c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c5fbd4cae1cf5ccf194b2dc26cb5c2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C0FE3E-08DD-44D0-82CA-96AF3E48D1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77330D-AFB2-4AB5-8DC5-77089866F13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9E15ADB-8C4F-48E3-B53D-75AA75A1EA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Svensk</Template>
  <TotalTime>2057</TotalTime>
  <Words>1166</Words>
  <Application>Microsoft Office PowerPoint</Application>
  <PresentationFormat>Bredbild</PresentationFormat>
  <Paragraphs>224</Paragraphs>
  <Slides>42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42</vt:i4>
      </vt:variant>
    </vt:vector>
  </HeadingPairs>
  <TitlesOfParts>
    <vt:vector size="48" baseType="lpstr">
      <vt:lpstr>Arial</vt:lpstr>
      <vt:lpstr>Calibri</vt:lpstr>
      <vt:lpstr>Segoe UI Semibold</vt:lpstr>
      <vt:lpstr>Tahoma</vt:lpstr>
      <vt:lpstr>Fohm SE</vt:lpstr>
      <vt:lpstr>Fohm + Globala målen SE</vt:lpstr>
      <vt:lpstr>Vaccinationer </vt:lpstr>
      <vt:lpstr>Fokus på HPV-vaccin</vt:lpstr>
      <vt:lpstr>Innehåll</vt:lpstr>
      <vt:lpstr>HPV-vaccination i Sverige</vt:lpstr>
      <vt:lpstr>Mässling i Sverige 1970-1992</vt:lpstr>
      <vt:lpstr>Livmoderhalscancer i Sverige 2000-2021</vt:lpstr>
      <vt:lpstr>Tidsaspekten, från HPV-infektion till cancer </vt:lpstr>
      <vt:lpstr>Livmoderhalscancer Åldersfördelning bland fall</vt:lpstr>
      <vt:lpstr>Andra HPV-relaterade cancerformer Åldersfördelning bland fall</vt:lpstr>
      <vt:lpstr>HPV - Humant papillomvirus </vt:lpstr>
      <vt:lpstr>Vaccin mot cancer</vt:lpstr>
      <vt:lpstr>Vanligaste HPV-typer som orsakar cancer</vt:lpstr>
      <vt:lpstr>Effekt av HPV-vaccin</vt:lpstr>
      <vt:lpstr>Flockeffekter – förekomst av kondylom </vt:lpstr>
      <vt:lpstr>Skydd mot livmoderhalscancer (1) </vt:lpstr>
      <vt:lpstr>Skydd mot livmoderhalscancer (1)</vt:lpstr>
      <vt:lpstr>Skydd mot livmoderhalscancer (2)</vt:lpstr>
      <vt:lpstr>Skydd mot cancer</vt:lpstr>
      <vt:lpstr>Säkerhet av HPV-vaccin</vt:lpstr>
      <vt:lpstr>Eliminering av livmoderhalscancer</vt:lpstr>
      <vt:lpstr>Global strategi för eliminering av livmoderhalscancer</vt:lpstr>
      <vt:lpstr>WHO mål till 2030</vt:lpstr>
      <vt:lpstr>HPV-vaccination i världen</vt:lpstr>
      <vt:lpstr>Sverige fritt från livmoderhalscancer</vt:lpstr>
      <vt:lpstr>Räcker det med 1 dos HPV-vaccin?</vt:lpstr>
      <vt:lpstr>Bakgrund</vt:lpstr>
      <vt:lpstr> 1 dos jämfört med 2 eller 3 doser</vt:lpstr>
      <vt:lpstr>WHO rekommendationer december 2022</vt:lpstr>
      <vt:lpstr>Vaccinationstäckning</vt:lpstr>
      <vt:lpstr>Vaccinationstäckning i Sverige HPV-vaccin, vaccinationer tom 2022-12-31</vt:lpstr>
      <vt:lpstr>Vaccinationstäckning i jämförelse</vt:lpstr>
      <vt:lpstr>Skillnader i vaccinationstäckning</vt:lpstr>
      <vt:lpstr>Statistik om vaccinationer</vt:lpstr>
      <vt:lpstr>Vaccinationstäckning enligt NVR</vt:lpstr>
      <vt:lpstr>Utmaningar med HPV-vaccinationer</vt:lpstr>
      <vt:lpstr>Utbildnings- och informationsmaterial</vt:lpstr>
      <vt:lpstr>Att prata om vaccination</vt:lpstr>
      <vt:lpstr>PowerPoint-presentation</vt:lpstr>
      <vt:lpstr>PowerPoint-presentation</vt:lpstr>
      <vt:lpstr>Faktablad till elever</vt:lpstr>
      <vt:lpstr>Webbsidor om vaccinationer</vt:lpstr>
      <vt:lpstr>PowerPoint-presentation</vt:lpstr>
    </vt:vector>
  </TitlesOfParts>
  <Manager/>
  <Company>Folkhälsomyndigheten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Tiia Lepp</dc:creator>
  <cp:keywords/>
  <dc:description/>
  <cp:lastModifiedBy>Jenny Nordfors</cp:lastModifiedBy>
  <cp:revision>132</cp:revision>
  <cp:lastPrinted>2022-05-19T12:38:09Z</cp:lastPrinted>
  <dcterms:created xsi:type="dcterms:W3CDTF">2023-05-04T08:16:30Z</dcterms:created>
  <dcterms:modified xsi:type="dcterms:W3CDTF">2023-06-05T08:55:58Z</dcterms:modified>
  <cp:category/>
  <cp:contentStatus>v3 221017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0x01010051EF3F5BEB2DA2489CC82E47A9123174</vt:lpwstr>
  </property>
  <property fmtid="{D5CDD505-2E9C-101B-9397-08002B2CF9AE}" pid="3" name="ArticulateGUID">
    <vt:lpwstr>79779D07-735C-4808-BBCC-7E8B10D00581</vt:lpwstr>
  </property>
  <property fmtid="{D5CDD505-2E9C-101B-9397-08002B2CF9AE}" pid="4" name="ArticulatePath">
    <vt:lpwstr>http://portal.fohm.local/samarbete/kommunikation/Gemensam%20planering%20och%20verktyg/Upplägg%20av%20vår%20hantering%20av%20myndighetens%20ppt/Uppdaterad%20mall/PPT-mall%202022</vt:lpwstr>
  </property>
  <property fmtid="{D5CDD505-2E9C-101B-9397-08002B2CF9AE}" pid="5" name="CloudStatistics_StoryID">
    <vt:lpwstr>f9318ebb-49a9-4c05-8c01-71305ce428a2</vt:lpwstr>
  </property>
</Properties>
</file>