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406" r:id="rId3"/>
    <p:sldId id="416" r:id="rId4"/>
    <p:sldId id="339" r:id="rId5"/>
    <p:sldId id="408" r:id="rId6"/>
    <p:sldId id="415" r:id="rId7"/>
    <p:sldId id="407" r:id="rId8"/>
    <p:sldId id="344" r:id="rId9"/>
    <p:sldId id="345" r:id="rId10"/>
    <p:sldId id="261" r:id="rId11"/>
    <p:sldId id="409" r:id="rId12"/>
    <p:sldId id="375" r:id="rId13"/>
    <p:sldId id="403" r:id="rId14"/>
    <p:sldId id="410" r:id="rId15"/>
    <p:sldId id="404" r:id="rId16"/>
    <p:sldId id="326" r:id="rId17"/>
  </p:sldIdLst>
  <p:sldSz cx="12192000" cy="6858000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9"/>
    <p:restoredTop sz="94989"/>
  </p:normalViewPr>
  <p:slideViewPr>
    <p:cSldViewPr snapToGrid="0" snapToObjects="1">
      <p:cViewPr varScale="1">
        <p:scale>
          <a:sx n="69" d="100"/>
          <a:sy n="69" d="100"/>
        </p:scale>
        <p:origin x="11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CF5B7-87F2-F446-8A06-EC9329CBE9D8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36419-6D11-E34D-95E7-4F47DA6A45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3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36419-6D11-E34D-95E7-4F47DA6A45C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12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36419-6D11-E34D-95E7-4F47DA6A45C7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02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96032E-6506-E340-96EB-32BCBE46E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4C5C71-688C-2D49-B2AB-D8837D976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3CAA21-490E-B04E-8114-C05FD206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58564B-7466-8249-9392-5FA55F58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610AFA-CE5A-C34A-BDAD-BE9F61B09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842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9CB3E-4299-4A4A-886D-164C6505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46421BD-64A5-C84F-B2A1-8407B2AF5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9D2D02-C0A4-0F42-B7C2-2140B1DD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24EB18-A389-3F42-993A-DAB6AD22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3B4148-6A77-5449-8FDD-0318C268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151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8710713-C91F-9846-A6DE-EE33B6ECD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7710FC-8EE6-1B44-83BB-953516EDD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9582E2-112D-0346-997F-D61FFF60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AFCD9E-3AD9-7B4B-9968-070C79CA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4695EE-E037-BA42-9B21-23EFF797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AAD227-06A1-1E4D-91C6-7815891ED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967D7F-B560-9549-B746-5907F1E19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634809-13B3-FD43-BC85-75D9876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D27537-252B-974B-B409-547B0E0E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4AF7F4-402B-4648-AC76-3C2745B4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82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12BBC-4778-D241-BB89-B7F03E4D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D0104F-F88D-4449-ACBB-B8109A028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BB865E-ECF3-B84F-B65B-A3D3408E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34432B-390D-3442-B0CA-610BE1F7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58936F-FE68-E243-BF61-EFA6536B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10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C790B0-73E5-4349-8BF9-07581B2E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55F2A3-B19A-894F-877A-D055BAAF9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BB5589-94F4-8746-989E-97897D886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696A4C-3436-0D42-8AAE-A76FDE6F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1DB880-9158-EA45-AC9E-5F4CB655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14C746-C024-704B-9E3F-D7BFF51B1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0889A7-3C5D-4943-A0F0-67168862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644597-BE6C-994B-9FC3-C41DE0A4F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DA7C75-60D9-9644-9F16-012EFA576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526D272-7663-7348-85CB-1CBA705D7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103176B-EB09-0B4C-AEAD-FAE9F2550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F3AD498-BF90-F846-AED0-F2103E0A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846FDC3-EEEF-2642-96EB-6574B469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A21C138-9FEA-2F43-BDED-4981F3FC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8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0D4DDA-AAFE-754A-8C6D-6A897286F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1FCD676-AA05-1040-B700-9B999FC5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86FF0D-0640-0F4B-BCC4-980A8E58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E3747B-3E2A-7848-B3D3-8A06A3B8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41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A107198-5B82-FA44-8CB8-B03BC3BA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10619F3-94B9-3F49-AA58-E2094AF2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EF6B024-CC82-4146-9BA7-39693A15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31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AF204A-A761-544A-B956-76C0221D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822DF2-5012-5244-956B-2363498D2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BA5780-8203-AA47-9AC3-325358CB6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0436AC-DA33-8E4B-AFA1-9100A7B1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0D3374-B15E-F24A-856B-FC0B62E2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A44157B-FACD-9544-8E02-684EB98A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2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CA4904-38A6-9644-9B9D-8B28388C7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B5F5E18-51BF-6F41-8E6F-A675A8B084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ED0A38-AF9A-0645-BB87-8D8CB5C12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65FAF6-8A4B-F948-A336-10C42795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EA9CB7-02BB-1C4E-A30F-D21B6B21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64C6CE-B71F-E642-B1E3-72875BD6F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32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4D8F6AD-DED4-D847-A209-C2F892AB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38AC82-1522-A141-B8F8-7891F92DD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482B61-3274-2D43-9289-54A307D9A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1B22D-4CA6-7246-8869-ED6C02E934F7}" type="datetimeFigureOut">
              <a:rPr lang="sv-SE" smtClean="0"/>
              <a:t>2023-06-05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7083E0-8B25-7B49-BA3F-BFE20AE12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2D5ADA-9AFC-5641-AFB3-E80EB1B68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7A97-98CD-4248-930C-13031CEC58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entingscience.com/working-memory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F1783E-CB4B-394E-AB0B-86C976204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77497"/>
          </a:xfrm>
        </p:spPr>
        <p:txBody>
          <a:bodyPr>
            <a:noAutofit/>
          </a:bodyPr>
          <a:lstStyle/>
          <a:p>
            <a:r>
              <a:rPr lang="sv-S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Varför presterar pojkar sämre i skolan?</a:t>
            </a:r>
            <a:r>
              <a:rPr lang="sv-SE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sv-SE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v-SE" sz="1050" dirty="0"/>
              <a:t/>
            </a:r>
            <a:br>
              <a:rPr lang="sv-SE" sz="1050" dirty="0"/>
            </a:br>
            <a:r>
              <a:rPr lang="sv-SE" sz="1200" dirty="0"/>
              <a:t/>
            </a:r>
            <a:br>
              <a:rPr lang="sv-SE" sz="1200" dirty="0"/>
            </a:br>
            <a:endParaRPr lang="sv-SE" sz="12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4AD8920-7F44-4048-81A0-7C865A3CA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sz="5400" dirty="0">
              <a:solidFill>
                <a:schemeClr val="tx1"/>
              </a:solidFill>
            </a:endParaRPr>
          </a:p>
          <a:p>
            <a:r>
              <a:rPr lang="sv-SE" sz="4000" dirty="0">
                <a:solidFill>
                  <a:schemeClr val="tx1"/>
                </a:solidFill>
              </a:rPr>
              <a:t>Fredrik Zimmerman</a:t>
            </a:r>
          </a:p>
          <a:p>
            <a:endParaRPr lang="sv-SE" sz="5400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670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F1150E-B584-9049-AD59-6F02A043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har ansvar?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DF3B9D-0CC0-7340-896C-64D240FE5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000" b="1" dirty="0"/>
              <a:t>Liam</a:t>
            </a:r>
            <a:r>
              <a:rPr lang="sv-SE" sz="2000" dirty="0"/>
              <a:t>: Kerstin har mer struktur, går igenom så man fattar liksom. Det fäster. Martin är mer; Kan ni det här? Ingen svarar, han antar att det är ja. Sen kommer provet och ingen fattar.</a:t>
            </a:r>
          </a:p>
          <a:p>
            <a:r>
              <a:rPr lang="sv-SE" sz="2000" b="1" dirty="0"/>
              <a:t>William</a:t>
            </a:r>
            <a:r>
              <a:rPr lang="sv-SE" sz="2000" dirty="0"/>
              <a:t>: Men det är egentligen våran egna fel om inte vi svarar.</a:t>
            </a:r>
          </a:p>
          <a:p>
            <a:r>
              <a:rPr lang="sv-SE" sz="2000" b="1" dirty="0"/>
              <a:t>Liam</a:t>
            </a:r>
            <a:r>
              <a:rPr lang="sv-SE" sz="2000" dirty="0"/>
              <a:t>: Jag vet, men det är lärarens ansvar också.</a:t>
            </a:r>
          </a:p>
          <a:p>
            <a:r>
              <a:rPr lang="sv-SE" sz="2000" b="1" dirty="0"/>
              <a:t>William</a:t>
            </a:r>
            <a:r>
              <a:rPr lang="sv-SE" sz="2000" dirty="0"/>
              <a:t>: Ja men han säger ju och ingen svarar. Vad ska han göra? Han kan ju inte säga det femton gånger tills någon svarar</a:t>
            </a:r>
          </a:p>
          <a:p>
            <a:r>
              <a:rPr lang="sv-SE" sz="2000" b="1" dirty="0"/>
              <a:t>Noah</a:t>
            </a:r>
            <a:r>
              <a:rPr lang="sv-SE" sz="2000" dirty="0"/>
              <a:t>: Det gör ju Kerstin.</a:t>
            </a:r>
          </a:p>
          <a:p>
            <a:r>
              <a:rPr lang="sv-SE" sz="2000" b="1" dirty="0"/>
              <a:t>William</a:t>
            </a:r>
            <a:r>
              <a:rPr lang="sv-SE" sz="2000" dirty="0"/>
              <a:t>: Nej inte femton gånger.</a:t>
            </a:r>
          </a:p>
          <a:p>
            <a:r>
              <a:rPr lang="sv-SE" sz="2000" b="1" dirty="0"/>
              <a:t>Noah</a:t>
            </a:r>
            <a:r>
              <a:rPr lang="sv-SE" sz="2000" dirty="0"/>
              <a:t>: Hon blir arg.</a:t>
            </a:r>
          </a:p>
          <a:p>
            <a:r>
              <a:rPr lang="sv-SE" sz="2000" b="1" dirty="0"/>
              <a:t>William</a:t>
            </a:r>
            <a:r>
              <a:rPr lang="sv-SE" sz="2000" dirty="0"/>
              <a:t>: Nej.</a:t>
            </a:r>
          </a:p>
          <a:p>
            <a:r>
              <a:rPr lang="sv-SE" sz="2000" b="1" dirty="0"/>
              <a:t>Noah</a:t>
            </a:r>
            <a:r>
              <a:rPr lang="sv-SE" sz="2000" dirty="0"/>
              <a:t>: Jo, om folk inte svarar bankar hon i bordet. </a:t>
            </a:r>
          </a:p>
          <a:p>
            <a:r>
              <a:rPr lang="sv-SE" sz="2000" b="1" dirty="0"/>
              <a:t>William</a:t>
            </a:r>
            <a:r>
              <a:rPr lang="sv-SE" sz="2000" dirty="0"/>
              <a:t>: Det har hon aldrig gjort när jag har haft henne. 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3869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D5B77-C5EC-C542-6544-EED740DA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Kognitiv avlastning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A810F1-DB93-D15F-582D-B0663500C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Tydlig struktur på undervisningen</a:t>
            </a:r>
          </a:p>
          <a:p>
            <a:endParaRPr lang="sv-SE" sz="3600" dirty="0"/>
          </a:p>
          <a:p>
            <a:r>
              <a:rPr lang="sv-SE" sz="3600" dirty="0"/>
              <a:t>Tydliga regler i klassrummet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4729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A19461-0E43-D64E-A190-9B3087A9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Kognitiv avlastning (arbetsminne)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A772D-2C0D-FC45-BDD2-34005B853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Ett stöd som skolan kan ge dessa elever är att dela upp uppgifter i mindre delar, så att eleverna kan hantera en komponent i taget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Läraren bör anpassa sitt sätt att kommunicera, så att hen inte introducerar för mycket material på en gång och ger eleven regelbundna påminnelser om vad de behöver göra härnäst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Läraren bör också upprepa ny information och hjälpa eleverna ansluta den till det de redan vet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Dessutom bör läraren uppmuntra eleverna att ställa frågor när de känner sig förlorade i all information</a:t>
            </a:r>
          </a:p>
          <a:p>
            <a:pPr marL="0" indent="0" algn="r">
              <a:buNone/>
            </a:pPr>
            <a:r>
              <a:rPr lang="en-US" sz="1300" dirty="0"/>
              <a:t>Dewar, G. (2019) </a:t>
            </a:r>
            <a:r>
              <a:rPr lang="en-US" sz="1300" i="1" dirty="0"/>
              <a:t>Working memory in children: What you need to know</a:t>
            </a:r>
            <a:r>
              <a:rPr lang="en-US" sz="1300" dirty="0"/>
              <a:t>. </a:t>
            </a:r>
            <a:r>
              <a:rPr lang="sv-SE" sz="1300" dirty="0"/>
              <a:t>Hämtat 210607 från: </a:t>
            </a:r>
            <a:r>
              <a:rPr lang="sv-SE" sz="1300" u="sng" dirty="0">
                <a:hlinkClick r:id="rId2"/>
              </a:rPr>
              <a:t>https://www.parentingscience.com/working-memory.html</a:t>
            </a:r>
            <a:r>
              <a:rPr lang="sv-SE" sz="1300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654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E6E3D9-74E1-D39F-64C4-3EA9562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032E62-6AA4-706C-FBE5-C424FC28D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sv-S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 alla vet vad de ska göra, så får man </a:t>
            </a:r>
            <a:r>
              <a:rPr lang="sv-SE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studiero</a:t>
            </a:r>
            <a:r>
              <a:rPr lang="sv-S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Det hade inte hjälpt hur många disciplinära åtgärder vi satt in, det handlar om att alla vet hur de ska lyckas.” </a:t>
            </a:r>
          </a:p>
          <a:p>
            <a:pPr marL="0" indent="0">
              <a:buNone/>
            </a:pPr>
            <a:endParaRPr lang="sv-SE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3200" dirty="0">
              <a:latin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sv-SE" sz="1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Citat ur artikeln: ”Gåtan: Bättre betyg för pojkarna – vart tredje år” i </a:t>
            </a:r>
            <a:r>
              <a:rPr lang="sv-SE" sz="1000" i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Svenska dagbladet </a:t>
            </a:r>
            <a:r>
              <a:rPr lang="sv-SE" sz="1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220512 av Kristina Olsson 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77786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56CEB4-6844-D53F-9026-10D721D7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Språk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F2B701-F191-04FB-390A-AF1BE01F2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sz="3600" dirty="0"/>
              <a:t>Språket är nog det viktigaste verktyget för att förstå uppgifter i alla ämnen</a:t>
            </a:r>
          </a:p>
        </p:txBody>
      </p:sp>
    </p:spTree>
    <p:extLst>
      <p:ext uri="{BB962C8B-B14F-4D97-AF65-F5344CB8AC3E}">
        <p14:creationId xmlns:p14="http://schemas.microsoft.com/office/powerpoint/2010/main" val="152574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94D169-5BAD-4F57-EB5C-D19F7BDA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Förändra självsaboterande agerande bland elever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7D0AD4-6813-06E8-8A21-CA85350A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Metakognition/studieteknik </a:t>
            </a:r>
          </a:p>
          <a:p>
            <a:pPr marL="0" indent="0">
              <a:buNone/>
            </a:pPr>
            <a:r>
              <a:rPr lang="sv-SE" dirty="0"/>
              <a:t>(Hur gör jag när jag får en uppgift jag inte förstår)</a:t>
            </a:r>
          </a:p>
          <a:p>
            <a:endParaRPr lang="sv-SE" dirty="0"/>
          </a:p>
          <a:p>
            <a:r>
              <a:rPr lang="sv-SE" dirty="0"/>
              <a:t>Kognitiv avlastning</a:t>
            </a:r>
          </a:p>
          <a:p>
            <a:pPr marL="0" indent="0">
              <a:buNone/>
            </a:pPr>
            <a:r>
              <a:rPr lang="sv-SE" dirty="0"/>
              <a:t>(Tydlig struktur på undervisningen)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Uppsökande</a:t>
            </a:r>
          </a:p>
          <a:p>
            <a:pPr marL="0" indent="0">
              <a:buNone/>
            </a:pPr>
            <a:r>
              <a:rPr lang="sv-SE" dirty="0"/>
              <a:t>(Har du förstått uppgiften?)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Språk</a:t>
            </a:r>
          </a:p>
          <a:p>
            <a:pPr marL="0" indent="0">
              <a:buNone/>
            </a:pPr>
            <a:r>
              <a:rPr lang="sv-SE" dirty="0"/>
              <a:t>(Språket är nog det viktigaste verktyget för att förstå uppgifter i alla ämnen)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5437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2179A8-1D93-0246-BF92-8459D3FC5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Tack för mig!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B2E52B2-D20A-994C-9488-E4AE670F9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944" y="1600202"/>
            <a:ext cx="2433288" cy="3439992"/>
          </a:xfrm>
        </p:spPr>
      </p:pic>
      <p:pic>
        <p:nvPicPr>
          <p:cNvPr id="4" name="Platshållare för innehåll 7">
            <a:extLst>
              <a:ext uri="{FF2B5EF4-FFF2-40B4-BE49-F238E27FC236}">
                <a16:creationId xmlns:a16="http://schemas.microsoft.com/office/drawing/2014/main" id="{D9F6E126-722D-6BB1-E4DD-5B456AD93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20502" y="1600202"/>
            <a:ext cx="2433287" cy="34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17466F2-C08F-2591-3016-5D39CDAFE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6056" y="1619507"/>
            <a:ext cx="2375477" cy="342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AB88D7-E3C3-9DDA-D607-1F305626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99848A-E4D8-5642-9965-7F7453D36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del unga har tidigare fått en negativ syn på den egna förmågan – de har fått den mest negativa lärdomen som skolan kan medverka till – att en ung person lär sig att den inte kan lära sig. Att få upptäcka att han eller hon </a:t>
            </a:r>
            <a:r>
              <a:rPr lang="sv-SE" sz="3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faktiskt kan lära sig</a:t>
            </a:r>
            <a:r>
              <a:rPr lang="sv-SE" sz="3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är en kunskap som kan medverka till förändringar av självbilden</a:t>
            </a:r>
          </a:p>
          <a:p>
            <a:endParaRPr lang="sv-SE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sv-SE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Forkby</a:t>
            </a:r>
            <a:r>
              <a:rPr lang="sv-S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 &amp; Liljeholm Hansson, S. (2011). </a:t>
            </a:r>
            <a:r>
              <a:rPr lang="sv-SE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Kampen för att bli någon: bilder av förorten och riskfyllda utvecklingsvägar i Göteborg</a:t>
            </a:r>
            <a:r>
              <a:rPr lang="sv-S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Göteborg: FoU i Väst. s 169f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774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40E4B2-7174-D17D-7B63-5F3212A3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en självsaboterande handling i skolan?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6B2F1E-2C80-831C-F099-431C2B66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När skolan inte upplevs som en framkomlig väg upplevs det rationellt att skapa strategier för att undvika den</a:t>
            </a:r>
          </a:p>
          <a:p>
            <a:endParaRPr lang="sv-SE" dirty="0"/>
          </a:p>
          <a:p>
            <a:r>
              <a:rPr lang="sv-SE" sz="2800" dirty="0"/>
              <a:t>Pojken skyddar sin självbild/</a:t>
            </a:r>
            <a:r>
              <a:rPr lang="sv-SE" dirty="0"/>
              <a:t>egen</a:t>
            </a:r>
            <a:r>
              <a:rPr lang="sv-SE" sz="2800" dirty="0"/>
              <a:t>värde i en miljö som värdesätter en kompetens som pojken upplever att han inte har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095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FB2557-DDC0-EC44-A7CF-AE3AA1B9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A9B4FB-3313-1A47-ADAA-166E4F059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Fredrik</a:t>
            </a:r>
            <a:r>
              <a:rPr lang="sv-SE" dirty="0"/>
              <a:t>: Hur upplever ni att de andra i skolan ser på er?</a:t>
            </a:r>
          </a:p>
          <a:p>
            <a:r>
              <a:rPr lang="sv-SE" b="1" dirty="0"/>
              <a:t>Oscar</a:t>
            </a:r>
            <a:r>
              <a:rPr lang="sv-SE" dirty="0"/>
              <a:t>: Vet inte hur man ska sätta det i ord.</a:t>
            </a:r>
          </a:p>
          <a:p>
            <a:r>
              <a:rPr lang="sv-SE" b="1" dirty="0"/>
              <a:t>Elias</a:t>
            </a:r>
            <a:r>
              <a:rPr lang="sv-SE" dirty="0"/>
              <a:t>: Nej.</a:t>
            </a:r>
          </a:p>
          <a:p>
            <a:r>
              <a:rPr lang="sv-SE" b="1" dirty="0"/>
              <a:t>Oscar</a:t>
            </a:r>
            <a:r>
              <a:rPr lang="sv-SE" dirty="0"/>
              <a:t>: Vi är bara varelser.</a:t>
            </a:r>
          </a:p>
          <a:p>
            <a:r>
              <a:rPr lang="sv-SE" b="1" dirty="0"/>
              <a:t>Elias</a:t>
            </a:r>
            <a:r>
              <a:rPr lang="sv-SE" dirty="0"/>
              <a:t>: Kloakråttor.</a:t>
            </a:r>
          </a:p>
          <a:p>
            <a:r>
              <a:rPr lang="sv-SE" b="1" dirty="0"/>
              <a:t>Oscar</a:t>
            </a:r>
            <a:r>
              <a:rPr lang="sv-SE" dirty="0"/>
              <a:t>: Neandertalare.</a:t>
            </a:r>
          </a:p>
          <a:p>
            <a:r>
              <a:rPr lang="sv-SE" b="1" dirty="0"/>
              <a:t>Elias</a:t>
            </a:r>
            <a:r>
              <a:rPr lang="sv-SE" dirty="0"/>
              <a:t>: Ja.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19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72BB66-23C0-09C6-7E68-7B9EB6C39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Metakognition/studieteknik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3D4FA6-93EE-F466-4F5E-EA00E22E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Bli din egen talangscout</a:t>
            </a:r>
          </a:p>
          <a:p>
            <a:endParaRPr lang="sv-SE" dirty="0"/>
          </a:p>
          <a:p>
            <a:r>
              <a:rPr lang="sv-SE" dirty="0"/>
              <a:t>Du </a:t>
            </a:r>
            <a:r>
              <a:rPr lang="sv-SE" i="1" dirty="0"/>
              <a:t>blir</a:t>
            </a:r>
            <a:r>
              <a:rPr lang="sv-SE" dirty="0"/>
              <a:t> bra i ett ämne/hitta rätt </a:t>
            </a:r>
            <a:r>
              <a:rPr lang="sv-SE" i="1" dirty="0"/>
              <a:t>strategi</a:t>
            </a:r>
            <a:r>
              <a:rPr lang="sv-SE" dirty="0"/>
              <a:t> för lärande</a:t>
            </a:r>
          </a:p>
          <a:p>
            <a:endParaRPr lang="sv-SE" dirty="0"/>
          </a:p>
          <a:p>
            <a:r>
              <a:rPr lang="sv-SE" dirty="0"/>
              <a:t>Små snabba tydliga vinster i lärandet ger upplevelsen att jag kan bli bra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355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E68B71-199D-E9BA-9254-6FCCC0D2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Produktiva frågor för eleven </a:t>
            </a:r>
            <a:r>
              <a:rPr lang="sv-SE" sz="2000" dirty="0"/>
              <a:t>(exempel)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0977BE-1F0E-6A3C-9BA7-4C839C80F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sz="2400" dirty="0"/>
              <a:t>Vad känner jag igen i uppgiften? Vad känner jag inte igen i uppgiften?</a:t>
            </a:r>
          </a:p>
          <a:p>
            <a:endParaRPr lang="sv-SE" sz="2400" dirty="0"/>
          </a:p>
          <a:p>
            <a:r>
              <a:rPr lang="sv-SE" sz="2400" dirty="0">
                <a:effectLst/>
                <a:ea typeface="Times New Roman" panose="02020603050405020304" pitchFamily="18" charset="0"/>
              </a:rPr>
              <a:t>Liknar den här uppgiften något jag stött på tidigare?</a:t>
            </a:r>
          </a:p>
          <a:p>
            <a:endParaRPr lang="sv-SE" sz="2400" dirty="0">
              <a:ea typeface="Times New Roman" panose="02020603050405020304" pitchFamily="18" charset="0"/>
            </a:endParaRPr>
          </a:p>
          <a:p>
            <a:r>
              <a:rPr lang="sv-SE" sz="2400" dirty="0">
                <a:ea typeface="Times New Roman" panose="02020603050405020304" pitchFamily="18" charset="0"/>
              </a:rPr>
              <a:t>Hur har studierna gått idag?</a:t>
            </a:r>
          </a:p>
          <a:p>
            <a:endParaRPr lang="sv-SE" sz="2400" dirty="0">
              <a:ea typeface="Times New Roman" panose="02020603050405020304" pitchFamily="18" charset="0"/>
            </a:endParaRPr>
          </a:p>
          <a:p>
            <a:r>
              <a:rPr lang="sv-SE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Vilka strategier använde jag den här gången, som jag kan ha nytta av nästa gång jag ställs inför en svår uppgift</a:t>
            </a:r>
            <a:r>
              <a:rPr lang="sv-SE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?</a:t>
            </a:r>
            <a:endParaRPr lang="sv-SE" sz="2400" dirty="0">
              <a:ea typeface="Times New Roman" panose="02020603050405020304" pitchFamily="18" charset="0"/>
            </a:endParaRPr>
          </a:p>
          <a:p>
            <a:endParaRPr lang="sv-SE" sz="2400" dirty="0">
              <a:effectLst/>
              <a:ea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673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31F75A-9287-01AE-5519-6F2B4C01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Jobba uppsökande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D0727B-5167-0358-FF20-43120011A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sz="3600" dirty="0"/>
              <a:t>En av de bästa </a:t>
            </a:r>
            <a:r>
              <a:rPr lang="sv-SE" sz="3600" dirty="0" err="1"/>
              <a:t>lärstrategierna</a:t>
            </a:r>
            <a:r>
              <a:rPr lang="sv-SE" sz="3600" dirty="0"/>
              <a:t> en elev kan ha är att be om hjälp när hen inte förstår. Vem har ansvar för att eleven ber om hjälp?</a:t>
            </a:r>
          </a:p>
          <a:p>
            <a:endParaRPr lang="sv-SE" sz="36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015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EFA7B-3EA6-1941-B871-131C2C63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/>
            </a:r>
            <a:br>
              <a:rPr lang="sv-SE" dirty="0"/>
            </a:br>
            <a:r>
              <a:rPr lang="sv-SE" dirty="0"/>
              <a:t>Känner ni att ni kan fråga om hjälp?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9676E0-C08F-4541-A59B-37357287B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r>
              <a:rPr lang="sv-SE" b="1" dirty="0"/>
              <a:t>Lucas</a:t>
            </a:r>
            <a:r>
              <a:rPr lang="sv-SE" dirty="0"/>
              <a:t>: </a:t>
            </a:r>
            <a:r>
              <a:rPr lang="sv-SE" dirty="0" err="1"/>
              <a:t>Asså</a:t>
            </a:r>
            <a:r>
              <a:rPr lang="sv-SE" dirty="0"/>
              <a:t>…Oftast så…Jag frågar inte lärarna så mycket om hjälp om jag kör fast utan… Det är väl bäst om dom kommer å frågar hur det går. Så frågar de om någon uppgift men… Det är inte ofta jag frågar om hjälp om jag inte fattar.</a:t>
            </a:r>
          </a:p>
          <a:p>
            <a:r>
              <a:rPr lang="sv-SE" b="1" dirty="0"/>
              <a:t>Leo</a:t>
            </a:r>
            <a:r>
              <a:rPr lang="sv-SE" dirty="0"/>
              <a:t>: Nej, jag gillar inte…</a:t>
            </a:r>
          </a:p>
          <a:p>
            <a:r>
              <a:rPr lang="sv-SE" b="1" dirty="0"/>
              <a:t>Filip</a:t>
            </a:r>
            <a:r>
              <a:rPr lang="sv-SE" dirty="0"/>
              <a:t>: Jag hoppar bara över.</a:t>
            </a:r>
          </a:p>
          <a:p>
            <a:r>
              <a:rPr lang="sv-SE" b="1" dirty="0"/>
              <a:t>Leo</a:t>
            </a:r>
            <a:r>
              <a:rPr lang="sv-SE" dirty="0"/>
              <a:t>:  Jag gillar inte att fråga om hjälp.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3979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62AD9-60E8-DA4A-83A2-33EED3D0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A2E352-731E-7243-8643-9958D91D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r>
              <a:rPr lang="sv-SE" b="1" dirty="0"/>
              <a:t>Lucas: </a:t>
            </a:r>
            <a:r>
              <a:rPr lang="sv-SE" dirty="0"/>
              <a:t>På lektionerna brukar vi oftast bara… Gå in i min egen bubbla och tänker inte så mycket vad som händer runt om.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79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846</Words>
  <Application>Microsoft Office PowerPoint</Application>
  <PresentationFormat>Bredbild</PresentationFormat>
  <Paragraphs>92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Times New Roman</vt:lpstr>
      <vt:lpstr>Office-tema</vt:lpstr>
      <vt:lpstr>Varför presterar pojkar sämre i skolan?   </vt:lpstr>
      <vt:lpstr>PowerPoint-presentation</vt:lpstr>
      <vt:lpstr>Vad är en självsaboterande handling i skolan?</vt:lpstr>
      <vt:lpstr>PowerPoint-presentation</vt:lpstr>
      <vt:lpstr>Metakognition/studieteknik</vt:lpstr>
      <vt:lpstr>Produktiva frågor för eleven (exempel)</vt:lpstr>
      <vt:lpstr>Jobba uppsökande</vt:lpstr>
      <vt:lpstr> Känner ni att ni kan fråga om hjälp? </vt:lpstr>
      <vt:lpstr>PowerPoint-presentation</vt:lpstr>
      <vt:lpstr>Vem har ansvar?</vt:lpstr>
      <vt:lpstr>Kognitiv avlastning </vt:lpstr>
      <vt:lpstr>Kognitiv avlastning (arbetsminne)</vt:lpstr>
      <vt:lpstr>PowerPoint-presentation</vt:lpstr>
      <vt:lpstr>Språk</vt:lpstr>
      <vt:lpstr>Förändra självsaboterande agerande bland elever</vt:lpstr>
      <vt:lpstr>Tack för mig!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Pojkar i skolan och  anti-pluggkultur</dc:title>
  <dc:creator>Microsoft Office User</dc:creator>
  <cp:lastModifiedBy>Jenny Nordfors</cp:lastModifiedBy>
  <cp:revision>138</cp:revision>
  <cp:lastPrinted>2023-02-14T08:19:57Z</cp:lastPrinted>
  <dcterms:created xsi:type="dcterms:W3CDTF">2020-10-20T14:42:56Z</dcterms:created>
  <dcterms:modified xsi:type="dcterms:W3CDTF">2023-06-05T08:57:16Z</dcterms:modified>
</cp:coreProperties>
</file>